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4" r:id="rId3"/>
    <p:sldId id="297" r:id="rId4"/>
    <p:sldId id="298" r:id="rId5"/>
    <p:sldId id="299" r:id="rId6"/>
    <p:sldId id="300" r:id="rId7"/>
    <p:sldId id="295" r:id="rId8"/>
    <p:sldId id="256" r:id="rId9"/>
    <p:sldId id="257" r:id="rId10"/>
    <p:sldId id="259" r:id="rId11"/>
    <p:sldId id="284" r:id="rId12"/>
    <p:sldId id="283" r:id="rId13"/>
    <p:sldId id="285" r:id="rId14"/>
    <p:sldId id="288" r:id="rId15"/>
    <p:sldId id="270" r:id="rId16"/>
    <p:sldId id="273" r:id="rId17"/>
    <p:sldId id="269" r:id="rId18"/>
    <p:sldId id="274" r:id="rId19"/>
    <p:sldId id="261" r:id="rId20"/>
    <p:sldId id="262" r:id="rId21"/>
    <p:sldId id="275" r:id="rId22"/>
    <p:sldId id="280" r:id="rId23"/>
    <p:sldId id="281" r:id="rId24"/>
    <p:sldId id="282" r:id="rId25"/>
    <p:sldId id="290" r:id="rId26"/>
    <p:sldId id="264" r:id="rId27"/>
    <p:sldId id="286" r:id="rId28"/>
    <p:sldId id="266" r:id="rId29"/>
    <p:sldId id="277" r:id="rId30"/>
    <p:sldId id="258" r:id="rId31"/>
    <p:sldId id="289" r:id="rId32"/>
    <p:sldId id="302" r:id="rId33"/>
    <p:sldId id="291" r:id="rId34"/>
    <p:sldId id="30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jiljana Sovilj" initials="LJS" lastIdx="0" clrIdx="0">
    <p:extLst>
      <p:ext uri="{19B8F6BF-5375-455C-9EA6-DF929625EA0E}">
        <p15:presenceInfo xmlns:p15="http://schemas.microsoft.com/office/powerpoint/2012/main" userId="Ljiljana Sovilj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r-Cyrl-RS" sz="1600" b="1" dirty="0" smtClean="0">
                <a:latin typeface="+mn-lt"/>
              </a:rPr>
              <a:t>Уговорено/извршено дин</a:t>
            </a:r>
            <a:endParaRPr lang="en-US" sz="1600" b="1" dirty="0">
              <a:latin typeface="+mn-lt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Уговорено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Sheet1!$A$2:$A$18</c:f>
              <c:strCache>
                <c:ptCount val="17"/>
                <c:pt idx="0">
                  <c:v>Заштита шума</c:v>
                </c:pt>
                <c:pt idx="1">
                  <c:v>Пошумљавање голети у државној својини</c:v>
                </c:pt>
                <c:pt idx="2">
                  <c:v>Пошумљавање голети у приватној својини</c:v>
                </c:pt>
                <c:pt idx="3">
                  <c:v>Подела садница физичким лицима</c:v>
                </c:pt>
                <c:pt idx="4">
                  <c:v>Санација површина пошумљавањем</c:v>
                </c:pt>
                <c:pt idx="5">
                  <c:v>Мелиорација деградираних шума</c:v>
                </c:pt>
                <c:pt idx="6">
                  <c:v>Нега шума</c:v>
                </c:pt>
                <c:pt idx="7">
                  <c:v>Градња  шумских путева Фаза I, II и I и II</c:v>
                </c:pt>
                <c:pt idx="8">
                  <c:v>Реконструкција шумског пута</c:v>
                </c:pt>
                <c:pt idx="9">
                  <c:v>Санација шумског пута</c:v>
                </c:pt>
                <c:pt idx="10">
                  <c:v>Градња моста на шумском путу</c:v>
                </c:pt>
                <c:pt idx="11">
                  <c:v>Производња шумског семена</c:v>
                </c:pt>
                <c:pt idx="12">
                  <c:v>Производња шумског садног материјала</c:v>
                </c:pt>
                <c:pt idx="13">
                  <c:v>Едукација и промоција</c:v>
                </c:pt>
                <c:pt idx="14">
                  <c:v>Развојно-истраживачки пројекти</c:v>
                </c:pt>
                <c:pt idx="15">
                  <c:v>Остали пројекти у складу са Стратегијом раз. шум.</c:v>
                </c:pt>
                <c:pt idx="16">
                  <c:v>Обавезе из предходних година</c:v>
                </c:pt>
              </c:strCache>
            </c:strRef>
          </c:cat>
          <c:val>
            <c:numRef>
              <c:f>Sheet1!$B$2:$B$18</c:f>
              <c:numCache>
                <c:formatCode>#,##0</c:formatCode>
                <c:ptCount val="17"/>
                <c:pt idx="0">
                  <c:v>17679549</c:v>
                </c:pt>
                <c:pt idx="1">
                  <c:v>17009748</c:v>
                </c:pt>
                <c:pt idx="2">
                  <c:v>2772000</c:v>
                </c:pt>
                <c:pt idx="3">
                  <c:v>28458748</c:v>
                </c:pt>
                <c:pt idx="4">
                  <c:v>55546496</c:v>
                </c:pt>
                <c:pt idx="5">
                  <c:v>24488763</c:v>
                </c:pt>
                <c:pt idx="6">
                  <c:v>18834500</c:v>
                </c:pt>
                <c:pt idx="7">
                  <c:v>72067500</c:v>
                </c:pt>
                <c:pt idx="8">
                  <c:v>197183000</c:v>
                </c:pt>
                <c:pt idx="9">
                  <c:v>5400000</c:v>
                </c:pt>
                <c:pt idx="10">
                  <c:v>1907500</c:v>
                </c:pt>
                <c:pt idx="11">
                  <c:v>1553185</c:v>
                </c:pt>
                <c:pt idx="12">
                  <c:v>15998100</c:v>
                </c:pt>
                <c:pt idx="13">
                  <c:v>2400000</c:v>
                </c:pt>
                <c:pt idx="14">
                  <c:v>4996530</c:v>
                </c:pt>
                <c:pt idx="15">
                  <c:v>5811952</c:v>
                </c:pt>
                <c:pt idx="16">
                  <c:v>30999850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Извршено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Sheet1!$A$2:$A$18</c:f>
              <c:strCache>
                <c:ptCount val="17"/>
                <c:pt idx="0">
                  <c:v>Заштита шума</c:v>
                </c:pt>
                <c:pt idx="1">
                  <c:v>Пошумљавање голети у државној својини</c:v>
                </c:pt>
                <c:pt idx="2">
                  <c:v>Пошумљавање голети у приватној својини</c:v>
                </c:pt>
                <c:pt idx="3">
                  <c:v>Подела садница физичким лицима</c:v>
                </c:pt>
                <c:pt idx="4">
                  <c:v>Санација површина пошумљавањем</c:v>
                </c:pt>
                <c:pt idx="5">
                  <c:v>Мелиорација деградираних шума</c:v>
                </c:pt>
                <c:pt idx="6">
                  <c:v>Нега шума</c:v>
                </c:pt>
                <c:pt idx="7">
                  <c:v>Градња  шумских путева Фаза I, II и I и II</c:v>
                </c:pt>
                <c:pt idx="8">
                  <c:v>Реконструкција шумског пута</c:v>
                </c:pt>
                <c:pt idx="9">
                  <c:v>Санација шумског пута</c:v>
                </c:pt>
                <c:pt idx="10">
                  <c:v>Градња моста на шумском путу</c:v>
                </c:pt>
                <c:pt idx="11">
                  <c:v>Производња шумског семена</c:v>
                </c:pt>
                <c:pt idx="12">
                  <c:v>Производња шумског садног материјала</c:v>
                </c:pt>
                <c:pt idx="13">
                  <c:v>Едукација и промоција</c:v>
                </c:pt>
                <c:pt idx="14">
                  <c:v>Развојно-истраживачки пројекти</c:v>
                </c:pt>
                <c:pt idx="15">
                  <c:v>Остали пројекти у складу са Стратегијом раз. шум.</c:v>
                </c:pt>
                <c:pt idx="16">
                  <c:v>Обавезе из предходних година</c:v>
                </c:pt>
              </c:strCache>
            </c:strRef>
          </c:cat>
          <c:val>
            <c:numRef>
              <c:f>Sheet1!$C$2:$C$18</c:f>
              <c:numCache>
                <c:formatCode>#,##0</c:formatCode>
                <c:ptCount val="17"/>
                <c:pt idx="0">
                  <c:v>16782049</c:v>
                </c:pt>
                <c:pt idx="1">
                  <c:v>14182725</c:v>
                </c:pt>
                <c:pt idx="2">
                  <c:v>1940400</c:v>
                </c:pt>
                <c:pt idx="3">
                  <c:v>24086956</c:v>
                </c:pt>
                <c:pt idx="4">
                  <c:v>39708162</c:v>
                </c:pt>
                <c:pt idx="5">
                  <c:v>18549473</c:v>
                </c:pt>
                <c:pt idx="6">
                  <c:v>14974381</c:v>
                </c:pt>
                <c:pt idx="7">
                  <c:v>62009900</c:v>
                </c:pt>
                <c:pt idx="8">
                  <c:v>178354000</c:v>
                </c:pt>
                <c:pt idx="9">
                  <c:v>5400000</c:v>
                </c:pt>
                <c:pt idx="10">
                  <c:v>1732500</c:v>
                </c:pt>
                <c:pt idx="11">
                  <c:v>1553185</c:v>
                </c:pt>
                <c:pt idx="12">
                  <c:v>13837600</c:v>
                </c:pt>
                <c:pt idx="13">
                  <c:v>2400000</c:v>
                </c:pt>
                <c:pt idx="14">
                  <c:v>4205817</c:v>
                </c:pt>
                <c:pt idx="15">
                  <c:v>5811952</c:v>
                </c:pt>
                <c:pt idx="16">
                  <c:v>28783534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7103728"/>
        <c:axId val="1857094480"/>
      </c:barChart>
      <c:catAx>
        <c:axId val="185710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7094480"/>
        <c:crosses val="autoZero"/>
        <c:auto val="1"/>
        <c:lblAlgn val="ctr"/>
        <c:lblOffset val="100"/>
        <c:noMultiLvlLbl val="0"/>
      </c:catAx>
      <c:valAx>
        <c:axId val="1857094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7103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r-Cyrl-RS" sz="1400" b="1" dirty="0" smtClean="0">
                <a:latin typeface="+mn-lt"/>
              </a:rPr>
              <a:t>Однос 2014/2015/2016</a:t>
            </a:r>
            <a:endParaRPr lang="en-US" sz="1400" b="1" dirty="0">
              <a:latin typeface="+mn-lt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Sheet1!$A$2:$A$20</c:f>
              <c:strCache>
                <c:ptCount val="18"/>
                <c:pt idx="0">
                  <c:v>Заштита шума</c:v>
                </c:pt>
                <c:pt idx="1">
                  <c:v>Пошумљавање голети у државној својини</c:v>
                </c:pt>
                <c:pt idx="2">
                  <c:v>Пошумљавање голети у приватној својини</c:v>
                </c:pt>
                <c:pt idx="3">
                  <c:v>Подела садница физичким лицима</c:v>
                </c:pt>
                <c:pt idx="4">
                  <c:v>Санација површина пошумљавањем</c:v>
                </c:pt>
                <c:pt idx="5">
                  <c:v>Мелиорација деградираних шума</c:v>
                </c:pt>
                <c:pt idx="6">
                  <c:v>Нега шума</c:v>
                </c:pt>
                <c:pt idx="7">
                  <c:v>Градња  шумских путева Фаза I, II и I и II</c:v>
                </c:pt>
                <c:pt idx="8">
                  <c:v>Реконструкција шумског пута</c:v>
                </c:pt>
                <c:pt idx="9">
                  <c:v>Санација шумског пута</c:v>
                </c:pt>
                <c:pt idx="10">
                  <c:v>Градња моста на шумском путу</c:v>
                </c:pt>
                <c:pt idx="11">
                  <c:v>Производња шумског семена</c:v>
                </c:pt>
                <c:pt idx="12">
                  <c:v>Производња шумског садног материјала</c:v>
                </c:pt>
                <c:pt idx="13">
                  <c:v>Израда Пл. разв. за Јужноморавско и Моравско ШП</c:v>
                </c:pt>
                <c:pt idx="14">
                  <c:v>Едукација и промоција</c:v>
                </c:pt>
                <c:pt idx="15">
                  <c:v>Развојно-истраживачки пројекти</c:v>
                </c:pt>
                <c:pt idx="16">
                  <c:v>Остали пројекти у складу са Стратегијом раз. шум.</c:v>
                </c:pt>
                <c:pt idx="17">
                  <c:v>Обавезе из предходних година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8"/>
                <c:pt idx="0" formatCode="#,##0.00">
                  <c:v>155456547</c:v>
                </c:pt>
                <c:pt idx="1">
                  <c:v>0</c:v>
                </c:pt>
                <c:pt idx="2" formatCode="#,##0.00">
                  <c:v>8638556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 formatCode="#,##0.00">
                  <c:v>78963000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 formatCode="#,##0.00">
                  <c:v>2000000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 formatCode="#,##0.00">
                  <c:v>6000000</c:v>
                </c:pt>
                <c:pt idx="16">
                  <c:v>0</c:v>
                </c:pt>
                <c:pt idx="17" formatCode="#,##0.00">
                  <c:v>210214647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Sheet1!$A$2:$A$20</c:f>
              <c:strCache>
                <c:ptCount val="18"/>
                <c:pt idx="0">
                  <c:v>Заштита шума</c:v>
                </c:pt>
                <c:pt idx="1">
                  <c:v>Пошумљавање голети у државној својини</c:v>
                </c:pt>
                <c:pt idx="2">
                  <c:v>Пошумљавање голети у приватној својини</c:v>
                </c:pt>
                <c:pt idx="3">
                  <c:v>Подела садница физичким лицима</c:v>
                </c:pt>
                <c:pt idx="4">
                  <c:v>Санација површина пошумљавањем</c:v>
                </c:pt>
                <c:pt idx="5">
                  <c:v>Мелиорација деградираних шума</c:v>
                </c:pt>
                <c:pt idx="6">
                  <c:v>Нега шума</c:v>
                </c:pt>
                <c:pt idx="7">
                  <c:v>Градња  шумских путева Фаза I, II и I и II</c:v>
                </c:pt>
                <c:pt idx="8">
                  <c:v>Реконструкција шумског пута</c:v>
                </c:pt>
                <c:pt idx="9">
                  <c:v>Санација шумског пута</c:v>
                </c:pt>
                <c:pt idx="10">
                  <c:v>Градња моста на шумском путу</c:v>
                </c:pt>
                <c:pt idx="11">
                  <c:v>Производња шумског семена</c:v>
                </c:pt>
                <c:pt idx="12">
                  <c:v>Производња шумског садног материјала</c:v>
                </c:pt>
                <c:pt idx="13">
                  <c:v>Израда Пл. разв. за Јужноморавско и Моравско ШП</c:v>
                </c:pt>
                <c:pt idx="14">
                  <c:v>Едукација и промоција</c:v>
                </c:pt>
                <c:pt idx="15">
                  <c:v>Развојно-истраживачки пројекти</c:v>
                </c:pt>
                <c:pt idx="16">
                  <c:v>Остали пројекти у складу са Стратегијом раз. шум.</c:v>
                </c:pt>
                <c:pt idx="17">
                  <c:v>Обавезе из предходних година</c:v>
                </c:pt>
              </c:strCache>
            </c:strRef>
          </c:cat>
          <c:val>
            <c:numRef>
              <c:f>Sheet1!$C$2:$C$20</c:f>
              <c:numCache>
                <c:formatCode>#,##0.00</c:formatCode>
                <c:ptCount val="18"/>
                <c:pt idx="0">
                  <c:v>18373226</c:v>
                </c:pt>
                <c:pt idx="1">
                  <c:v>11573619</c:v>
                </c:pt>
                <c:pt idx="2" formatCode="General">
                  <c:v>0</c:v>
                </c:pt>
                <c:pt idx="3">
                  <c:v>32426736</c:v>
                </c:pt>
                <c:pt idx="4">
                  <c:v>25964072</c:v>
                </c:pt>
                <c:pt idx="5">
                  <c:v>5517600</c:v>
                </c:pt>
                <c:pt idx="6">
                  <c:v>12743900</c:v>
                </c:pt>
                <c:pt idx="7">
                  <c:v>57843900</c:v>
                </c:pt>
                <c:pt idx="8">
                  <c:v>122728998</c:v>
                </c:pt>
                <c:pt idx="9">
                  <c:v>13858000</c:v>
                </c:pt>
                <c:pt idx="10">
                  <c:v>3268000</c:v>
                </c:pt>
                <c:pt idx="11">
                  <c:v>999825</c:v>
                </c:pt>
                <c:pt idx="12">
                  <c:v>9066270</c:v>
                </c:pt>
                <c:pt idx="13">
                  <c:v>24852204</c:v>
                </c:pt>
                <c:pt idx="14">
                  <c:v>1995000</c:v>
                </c:pt>
                <c:pt idx="15">
                  <c:v>10308880</c:v>
                </c:pt>
                <c:pt idx="16">
                  <c:v>12205000</c:v>
                </c:pt>
                <c:pt idx="17">
                  <c:v>36516115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Sheet1!$A$2:$A$20</c:f>
              <c:strCache>
                <c:ptCount val="18"/>
                <c:pt idx="0">
                  <c:v>Заштита шума</c:v>
                </c:pt>
                <c:pt idx="1">
                  <c:v>Пошумљавање голети у државној својини</c:v>
                </c:pt>
                <c:pt idx="2">
                  <c:v>Пошумљавање голети у приватној својини</c:v>
                </c:pt>
                <c:pt idx="3">
                  <c:v>Подела садница физичким лицима</c:v>
                </c:pt>
                <c:pt idx="4">
                  <c:v>Санација површина пошумљавањем</c:v>
                </c:pt>
                <c:pt idx="5">
                  <c:v>Мелиорација деградираних шума</c:v>
                </c:pt>
                <c:pt idx="6">
                  <c:v>Нега шума</c:v>
                </c:pt>
                <c:pt idx="7">
                  <c:v>Градња  шумских путева Фаза I, II и I и II</c:v>
                </c:pt>
                <c:pt idx="8">
                  <c:v>Реконструкција шумског пута</c:v>
                </c:pt>
                <c:pt idx="9">
                  <c:v>Санација шумског пута</c:v>
                </c:pt>
                <c:pt idx="10">
                  <c:v>Градња моста на шумском путу</c:v>
                </c:pt>
                <c:pt idx="11">
                  <c:v>Производња шумског семена</c:v>
                </c:pt>
                <c:pt idx="12">
                  <c:v>Производња шумског садног материјала</c:v>
                </c:pt>
                <c:pt idx="13">
                  <c:v>Израда Пл. разв. за Јужноморавско и Моравско ШП</c:v>
                </c:pt>
                <c:pt idx="14">
                  <c:v>Едукација и промоција</c:v>
                </c:pt>
                <c:pt idx="15">
                  <c:v>Развојно-истраживачки пројекти</c:v>
                </c:pt>
                <c:pt idx="16">
                  <c:v>Остали пројекти у складу са Стратегијом раз. шум.</c:v>
                </c:pt>
                <c:pt idx="17">
                  <c:v>Обавезе из предходних година</c:v>
                </c:pt>
              </c:strCache>
            </c:strRef>
          </c:cat>
          <c:val>
            <c:numRef>
              <c:f>Sheet1!$D$2:$D$20</c:f>
              <c:numCache>
                <c:formatCode>#,##0.00</c:formatCode>
                <c:ptCount val="18"/>
                <c:pt idx="0">
                  <c:v>16782049</c:v>
                </c:pt>
                <c:pt idx="1">
                  <c:v>14182725</c:v>
                </c:pt>
                <c:pt idx="2">
                  <c:v>1940400</c:v>
                </c:pt>
                <c:pt idx="3">
                  <c:v>24086956</c:v>
                </c:pt>
                <c:pt idx="4">
                  <c:v>39708162</c:v>
                </c:pt>
                <c:pt idx="5">
                  <c:v>18549473</c:v>
                </c:pt>
                <c:pt idx="6">
                  <c:v>14974381</c:v>
                </c:pt>
                <c:pt idx="7">
                  <c:v>62009900</c:v>
                </c:pt>
                <c:pt idx="8">
                  <c:v>178354000</c:v>
                </c:pt>
                <c:pt idx="9">
                  <c:v>5400000</c:v>
                </c:pt>
                <c:pt idx="10">
                  <c:v>1732500</c:v>
                </c:pt>
                <c:pt idx="11">
                  <c:v>1553185</c:v>
                </c:pt>
                <c:pt idx="12">
                  <c:v>13837600</c:v>
                </c:pt>
                <c:pt idx="13" formatCode="General">
                  <c:v>0</c:v>
                </c:pt>
                <c:pt idx="14">
                  <c:v>2400000</c:v>
                </c:pt>
                <c:pt idx="15">
                  <c:v>4205817</c:v>
                </c:pt>
                <c:pt idx="16">
                  <c:v>5811952</c:v>
                </c:pt>
                <c:pt idx="17">
                  <c:v>28783534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7097200"/>
        <c:axId val="1857089040"/>
      </c:barChart>
      <c:catAx>
        <c:axId val="185709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7089040"/>
        <c:crosses val="autoZero"/>
        <c:auto val="1"/>
        <c:lblAlgn val="ctr"/>
        <c:lblOffset val="100"/>
        <c:noMultiLvlLbl val="0"/>
      </c:catAx>
      <c:valAx>
        <c:axId val="185708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7097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B94E-DCF6-458F-8CFD-87481E846204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A573-9F18-4811-A890-8DD85BB1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82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B94E-DCF6-458F-8CFD-87481E846204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A573-9F18-4811-A890-8DD85BB1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1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B94E-DCF6-458F-8CFD-87481E846204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A573-9F18-4811-A890-8DD85BB1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9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B94E-DCF6-458F-8CFD-87481E846204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A573-9F18-4811-A890-8DD85BB1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4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B94E-DCF6-458F-8CFD-87481E846204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A573-9F18-4811-A890-8DD85BB1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61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B94E-DCF6-458F-8CFD-87481E846204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A573-9F18-4811-A890-8DD85BB1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56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B94E-DCF6-458F-8CFD-87481E846204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A573-9F18-4811-A890-8DD85BB1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62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B94E-DCF6-458F-8CFD-87481E846204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A573-9F18-4811-A890-8DD85BB1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41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B94E-DCF6-458F-8CFD-87481E846204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A573-9F18-4811-A890-8DD85BB1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12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B94E-DCF6-458F-8CFD-87481E846204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A573-9F18-4811-A890-8DD85BB1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48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7B94E-DCF6-458F-8CFD-87481E846204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9A573-9F18-4811-A890-8DD85BB1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51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7B94E-DCF6-458F-8CFD-87481E846204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9A573-9F18-4811-A890-8DD85BB1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3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upravazasume.gov.rs/domaci-projekti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pravazasume.gov.rs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r-Cyrl-RS" sz="2800" b="1" dirty="0" smtClean="0">
                <a:latin typeface="+mn-lt"/>
              </a:rPr>
              <a:t>ОДСЕК ЗА ШУМАРСКУ ПОЛИТИКУ И РЕАЛИЗАЦИЈУ МЕРА НА УНАПРЕЂЕЊУ ШУМАРСТВА</a:t>
            </a:r>
            <a:br>
              <a:rPr lang="sr-Cyrl-RS" sz="2800" b="1" dirty="0" smtClean="0">
                <a:latin typeface="+mn-lt"/>
              </a:rPr>
            </a:br>
            <a:endParaRPr lang="en-US" sz="28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0831"/>
            <a:ext cx="9144000" cy="114249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endParaRPr lang="sr-Cyrl-RS" b="1" i="1" dirty="0" smtClean="0"/>
          </a:p>
          <a:p>
            <a:r>
              <a:rPr lang="sr-Cyrl-RS" b="1" i="1" dirty="0" smtClean="0"/>
              <a:t>-Извештај о раду и план за 2017.-</a:t>
            </a:r>
          </a:p>
          <a:p>
            <a:endParaRPr lang="sr-Cyrl-RS" b="1" i="1" dirty="0" smtClean="0"/>
          </a:p>
          <a:p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951563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1802"/>
          </a:xfrm>
        </p:spPr>
        <p:txBody>
          <a:bodyPr>
            <a:noAutofit/>
          </a:bodyPr>
          <a:lstStyle/>
          <a:p>
            <a:pPr algn="ctr"/>
            <a:r>
              <a:rPr lang="sr-Cyrl-RS" sz="1800" b="1" dirty="0" smtClean="0">
                <a:latin typeface="+mn-lt"/>
              </a:rPr>
              <a:t>Преглед уговорених и извршених радова у 2016. години из средстава субвенција по обиму и средствима</a:t>
            </a:r>
            <a:endParaRPr lang="en-US" sz="1800" b="1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9361601"/>
              </p:ext>
            </p:extLst>
          </p:nvPr>
        </p:nvGraphicFramePr>
        <p:xfrm>
          <a:off x="1578633" y="1242203"/>
          <a:ext cx="9368288" cy="46201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95292"/>
                <a:gridCol w="1570007"/>
                <a:gridCol w="1553099"/>
                <a:gridCol w="1443372"/>
                <a:gridCol w="1506518"/>
              </a:tblGrid>
              <a:tr h="429152">
                <a:tc>
                  <a:txBody>
                    <a:bodyPr/>
                    <a:lstStyle/>
                    <a:p>
                      <a:pPr algn="ctr" fontAlgn="b"/>
                      <a:r>
                        <a:rPr lang="sr-Cyrl-RS" sz="1200" b="1" u="none" strike="noStrike" dirty="0">
                          <a:effectLst/>
                          <a:latin typeface="+mn-lt"/>
                        </a:rPr>
                        <a:t>Видови </a:t>
                      </a:r>
                      <a:r>
                        <a:rPr lang="sr-Cyrl-RS" sz="1200" b="1" u="none" strike="noStrike" dirty="0" smtClean="0">
                          <a:effectLst/>
                          <a:latin typeface="+mn-lt"/>
                        </a:rPr>
                        <a:t>рада</a:t>
                      </a:r>
                    </a:p>
                    <a:p>
                      <a:pPr algn="ctr" fontAlgn="b"/>
                      <a:endParaRPr lang="sr-Cyrl-R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r-Cyrl-RS" sz="1200" b="1" u="none" strike="noStrike" dirty="0">
                          <a:effectLst/>
                          <a:latin typeface="+mn-lt"/>
                        </a:rPr>
                        <a:t>Уговорено </a:t>
                      </a:r>
                      <a:r>
                        <a:rPr lang="sr-Cyrl-RS" sz="1200" b="1" u="none" strike="noStrike" dirty="0" smtClean="0">
                          <a:effectLst/>
                          <a:latin typeface="+mn-lt"/>
                        </a:rPr>
                        <a:t>– обим</a:t>
                      </a:r>
                    </a:p>
                    <a:p>
                      <a:pPr algn="ctr" fontAlgn="b"/>
                      <a:endParaRPr lang="sr-Cyrl-R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r-Cyrl-RS" sz="1200" b="1" u="none" strike="noStrike" dirty="0">
                          <a:effectLst/>
                          <a:latin typeface="+mn-lt"/>
                        </a:rPr>
                        <a:t>Уговорено </a:t>
                      </a:r>
                      <a:r>
                        <a:rPr lang="sr-Cyrl-RS" sz="1200" b="1" u="none" strike="noStrike" dirty="0" smtClean="0">
                          <a:effectLst/>
                          <a:latin typeface="+mn-lt"/>
                        </a:rPr>
                        <a:t>- дин </a:t>
                      </a:r>
                    </a:p>
                    <a:p>
                      <a:pPr algn="ctr" fontAlgn="b"/>
                      <a:endParaRPr lang="sr-Cyrl-RS" sz="1200" b="1" u="none" strike="noStrike" dirty="0" smtClean="0"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r-Cyrl-RS" sz="1200" b="1" u="none" strike="noStrike" dirty="0">
                          <a:effectLst/>
                          <a:latin typeface="+mn-lt"/>
                        </a:rPr>
                        <a:t>Извршено </a:t>
                      </a:r>
                      <a:r>
                        <a:rPr lang="sr-Cyrl-RS" sz="1200" b="1" u="none" strike="noStrike" dirty="0" smtClean="0">
                          <a:effectLst/>
                          <a:latin typeface="+mn-lt"/>
                        </a:rPr>
                        <a:t>– обим</a:t>
                      </a:r>
                    </a:p>
                    <a:p>
                      <a:pPr algn="ctr" fontAlgn="b"/>
                      <a:r>
                        <a:rPr lang="sr-Cyrl-RS" sz="1200" b="1" u="none" strike="noStrike" dirty="0" smtClean="0"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r-Cyrl-RS" sz="1200" b="1" u="none" strike="noStrike" dirty="0" smtClean="0">
                          <a:effectLst/>
                          <a:latin typeface="+mn-lt"/>
                        </a:rPr>
                        <a:t>Извршено – дин</a:t>
                      </a:r>
                    </a:p>
                    <a:p>
                      <a:pPr algn="ctr" fontAlgn="b"/>
                      <a:endParaRPr lang="sr-Cyrl-R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4576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u="none" strike="noStrike" dirty="0">
                          <a:effectLst/>
                          <a:latin typeface="+mn-lt"/>
                        </a:rPr>
                        <a:t>Заштита шума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17,679,549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 дин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17,679,549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16,782,049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 дин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16,782,049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457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Пошумљавање голети у државној својини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121.84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ha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17,009,748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112.75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ha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14,182,725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457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Пошумљавање голети у приватној својини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23.10</a:t>
                      </a:r>
                      <a:r>
                        <a:rPr lang="sr-Cyrl-RS" sz="1400" b="1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ha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2,772,000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23.10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ha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1,940,400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4576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u="none" strike="noStrike" dirty="0">
                          <a:effectLst/>
                          <a:latin typeface="+mn-lt"/>
                        </a:rPr>
                        <a:t>Подела садница физичким лицима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731.12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ha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28,458,748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731.12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ha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24,086,956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4576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u="none" strike="noStrike" dirty="0">
                          <a:effectLst/>
                          <a:latin typeface="+mn-lt"/>
                        </a:rPr>
                        <a:t>Санација површина пошумљавањем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476.78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ha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55,546,496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422.55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ha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39,708,162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4576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u="none" strike="noStrike" dirty="0">
                          <a:effectLst/>
                          <a:latin typeface="+mn-lt"/>
                        </a:rPr>
                        <a:t>Мелиорација деградираних шума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214.50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ha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24,488,763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200.71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ha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18,549,473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4576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u="none" strike="noStrike" dirty="0">
                          <a:effectLst/>
                          <a:latin typeface="+mn-lt"/>
                        </a:rPr>
                        <a:t>Нега шума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753.38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ha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18,834,500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606.27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ha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14,974,381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457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Градња  шумских путева Фаза I, II и I и II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37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963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km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72,067,500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33</a:t>
                      </a:r>
                      <a:r>
                        <a:rPr lang="sr-Cyrl-RS" sz="1400" b="1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269</a:t>
                      </a:r>
                      <a:r>
                        <a:rPr lang="sr-Cyrl-RS" sz="1400" b="1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km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62,009,900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4576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u="none" strike="noStrike" dirty="0">
                          <a:effectLst/>
                          <a:latin typeface="+mn-lt"/>
                        </a:rPr>
                        <a:t>Реконструкција шумског пута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140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845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km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197,183,000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118</a:t>
                      </a:r>
                      <a:r>
                        <a:rPr lang="sr-Cyrl-RS" sz="1400" b="1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595</a:t>
                      </a:r>
                      <a:r>
                        <a:rPr lang="sr-Cyrl-RS" sz="1400" b="1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km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178,354,000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4576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u="none" strike="noStrike" dirty="0">
                          <a:effectLst/>
                          <a:latin typeface="+mn-lt"/>
                        </a:rPr>
                        <a:t>Санација шумског пута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3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000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km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5,400,000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3</a:t>
                      </a:r>
                      <a:r>
                        <a:rPr lang="sr-Cyrl-RS" sz="1400" b="1" u="none" strike="noStrike" dirty="0" smtClean="0">
                          <a:effectLst/>
                          <a:latin typeface="+mn-lt"/>
                        </a:rPr>
                        <a:t>,</a:t>
                      </a:r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000</a:t>
                      </a:r>
                      <a:r>
                        <a:rPr lang="sr-Cyrl-RS" sz="1400" b="1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km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5,400,000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457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Градња моста на шумском путу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400" u="none" strike="noStrike" dirty="0">
                          <a:effectLst/>
                          <a:latin typeface="+mn-lt"/>
                        </a:rPr>
                        <a:t>5 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мостова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1,907,500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4</a:t>
                      </a:r>
                      <a:r>
                        <a:rPr lang="sr-Cyrl-RS" sz="14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моста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1,732,500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4576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u="none" strike="noStrike" dirty="0">
                          <a:effectLst/>
                          <a:latin typeface="+mn-lt"/>
                        </a:rPr>
                        <a:t>Производња шумског семена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20,411.55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kg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1,553,185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20,411.55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kg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1,553,185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4576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u="none" strike="noStrike" dirty="0">
                          <a:effectLst/>
                          <a:latin typeface="+mn-lt"/>
                        </a:rPr>
                        <a:t>Производња шумског садног материјала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2,905,800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 ком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15,998,100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2,432,600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ком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13,837,600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4576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u="none" strike="noStrike" dirty="0">
                          <a:effectLst/>
                          <a:latin typeface="+mn-lt"/>
                        </a:rPr>
                        <a:t>Едукација и промоција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400" u="none" strike="noStrike" dirty="0">
                          <a:effectLst/>
                          <a:latin typeface="+mn-lt"/>
                        </a:rPr>
                        <a:t>три програма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2,400,000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три</a:t>
                      </a:r>
                      <a:r>
                        <a:rPr lang="sr-Cyrl-RS" sz="1400" u="none" strike="noStrike" dirty="0">
                          <a:effectLst/>
                          <a:latin typeface="+mn-lt"/>
                        </a:rPr>
                        <a:t> програма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2,400,000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4576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u="none" strike="noStrike" dirty="0">
                          <a:effectLst/>
                          <a:latin typeface="+mn-lt"/>
                        </a:rPr>
                        <a:t>Развојно-истраживачки пројекти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400" u="none" strike="noStrike">
                          <a:effectLst/>
                          <a:latin typeface="+mn-lt"/>
                        </a:rPr>
                        <a:t>један пројекат</a:t>
                      </a:r>
                      <a:endParaRPr lang="sr-Cyrl-R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4,996,530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један</a:t>
                      </a:r>
                      <a:r>
                        <a:rPr lang="sr-Cyrl-RS" sz="1400" u="none" strike="noStrike" dirty="0">
                          <a:effectLst/>
                          <a:latin typeface="+mn-lt"/>
                        </a:rPr>
                        <a:t> пројекат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4,205,817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8693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+mn-lt"/>
                        </a:rPr>
                        <a:t>Остали пројекти у складу са Стратегијом раз. шум.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400" u="none" strike="noStrike" dirty="0">
                          <a:effectLst/>
                          <a:latin typeface="+mn-lt"/>
                        </a:rPr>
                        <a:t>пет пројеката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5,811,952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r>
                        <a:rPr lang="sr-Cyrl-RS" sz="1400" b="1" u="none" strike="noStrike" dirty="0" smtClean="0">
                          <a:effectLst/>
                          <a:latin typeface="+mn-lt"/>
                        </a:rPr>
                        <a:t>пет</a:t>
                      </a:r>
                      <a:r>
                        <a:rPr lang="sr-Cyrl-RS" sz="1400" u="none" strike="noStrike" dirty="0" smtClean="0">
                          <a:effectLst/>
                          <a:latin typeface="+mn-lt"/>
                        </a:rPr>
                        <a:t> пројеката</a:t>
                      </a:r>
                      <a:endParaRPr lang="sr-Cyrl-R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5,811,952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4576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u="none" strike="noStrike" dirty="0">
                          <a:effectLst/>
                          <a:latin typeface="+mn-lt"/>
                        </a:rPr>
                        <a:t>Обавезе из предходних година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30,999,850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28,783,534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4576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u="none" strike="noStrike" dirty="0">
                          <a:effectLst/>
                          <a:latin typeface="+mn-lt"/>
                        </a:rPr>
                        <a:t>Укупно: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503,107,421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434,312,634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62100" y="6086475"/>
            <a:ext cx="979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400" i="1" dirty="0" smtClean="0"/>
              <a:t>*Уговорени износ обухвата и део уговорених радова за 2017. годину (садња у јесен 2016, пријем 2017. – </a:t>
            </a:r>
            <a:r>
              <a:rPr lang="sr-Cyrl-RS" sz="1400" i="1" smtClean="0"/>
              <a:t>исплаћени аванси) и део неоправданих средстава која су остала неутрошена.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8983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260" y="365125"/>
            <a:ext cx="9766540" cy="299109"/>
          </a:xfrm>
        </p:spPr>
        <p:txBody>
          <a:bodyPr>
            <a:noAutofit/>
          </a:bodyPr>
          <a:lstStyle/>
          <a:p>
            <a:r>
              <a:rPr lang="sr-Cyrl-RS" sz="2400" b="1" dirty="0" smtClean="0">
                <a:latin typeface="+mn-lt"/>
              </a:rPr>
              <a:t>Однос уговорено/извршено (дин) у 2016. - субвенције</a:t>
            </a:r>
            <a:endParaRPr lang="en-US" sz="2400" b="1" dirty="0">
              <a:latin typeface="+mn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411293"/>
              </p:ext>
            </p:extLst>
          </p:nvPr>
        </p:nvGraphicFramePr>
        <p:xfrm>
          <a:off x="838199" y="885826"/>
          <a:ext cx="10582275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71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294" y="365126"/>
            <a:ext cx="8531525" cy="437132"/>
          </a:xfrm>
        </p:spPr>
        <p:txBody>
          <a:bodyPr>
            <a:normAutofit/>
          </a:bodyPr>
          <a:lstStyle/>
          <a:p>
            <a:pPr algn="ctr"/>
            <a:r>
              <a:rPr lang="sr-Cyrl-RS" sz="2000" b="1" dirty="0" smtClean="0">
                <a:latin typeface="+mn-lt"/>
              </a:rPr>
              <a:t>Исплаћена средства субвенција за извршене радове 2014-2016.</a:t>
            </a:r>
            <a:endParaRPr lang="en-US" sz="2000" b="1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8119498"/>
              </p:ext>
            </p:extLst>
          </p:nvPr>
        </p:nvGraphicFramePr>
        <p:xfrm>
          <a:off x="1419225" y="802258"/>
          <a:ext cx="9400994" cy="5251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88384"/>
                <a:gridCol w="2022078"/>
                <a:gridCol w="2067968"/>
                <a:gridCol w="1922564"/>
              </a:tblGrid>
              <a:tr h="372103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i="1" u="none" strike="noStrike" dirty="0">
                          <a:effectLst/>
                        </a:rPr>
                        <a:t>Видови рада</a:t>
                      </a:r>
                      <a:endParaRPr lang="sr-Cyrl-RS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r-Cyrl-RS" sz="1400" b="1" i="1" u="none" strike="noStrike" dirty="0">
                          <a:effectLst/>
                        </a:rPr>
                        <a:t>Извршено 2014. дин</a:t>
                      </a:r>
                      <a:endParaRPr lang="sr-Cyrl-RS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r-Cyrl-RS" sz="1400" b="1" i="1" u="none" strike="noStrike" dirty="0">
                          <a:effectLst/>
                        </a:rPr>
                        <a:t>Извршено 2015. динара</a:t>
                      </a:r>
                      <a:endParaRPr lang="sr-Cyrl-RS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r-Cyrl-RS" sz="1400" b="1" i="1" u="none" strike="noStrike" dirty="0">
                          <a:effectLst/>
                        </a:rPr>
                        <a:t>Извршено дин 2016</a:t>
                      </a:r>
                      <a:endParaRPr lang="sr-Cyrl-RS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21781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u="none" strike="noStrike" dirty="0">
                          <a:effectLst/>
                        </a:rPr>
                        <a:t>Заштита шума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155,456,547.00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18,373,226.00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16,782,049.00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781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Пошумљавање голети у државној својини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400" u="none" strike="noStrike" dirty="0">
                          <a:effectLst/>
                        </a:rPr>
                        <a:t>0.00</a:t>
                      </a:r>
                      <a:endParaRPr lang="sr-Latn-R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11,573,619.00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14,182,725.00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81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Пошумљавање голети у приватној својини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400" u="none" strike="noStrike" dirty="0">
                          <a:effectLst/>
                        </a:rPr>
                        <a:t>8,638,556.00</a:t>
                      </a:r>
                      <a:endParaRPr lang="sr-Latn-R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1,940,400.00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781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u="none" strike="noStrike" dirty="0">
                          <a:effectLst/>
                        </a:rPr>
                        <a:t>Подела садница физичким лицима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32,426,736.00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24,086,956.00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81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</a:rPr>
                        <a:t>Санација површина пошумљавањем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25,964,072.00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39,708,162.00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781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u="none" strike="noStrike" dirty="0">
                          <a:effectLst/>
                        </a:rPr>
                        <a:t>Мелиорација деградираних шума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5,517,600.00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18,549,473.00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81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</a:rPr>
                        <a:t>Нега шума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12,743,900.00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14,974,381.00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781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Градња  шумских путева Фаза I, II и I и II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400" u="none" strike="noStrike" dirty="0">
                          <a:effectLst/>
                        </a:rPr>
                        <a:t>78,963,000.00</a:t>
                      </a:r>
                      <a:endParaRPr lang="sr-Latn-R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57,843,900.00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62,009,900.00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81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</a:rPr>
                        <a:t>Реконструкција шумског пута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122,728,998.00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178,354,000.00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781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u="none" strike="noStrike" dirty="0">
                          <a:effectLst/>
                        </a:rPr>
                        <a:t>Санација шумског пута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13,858,000.00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5,400,000.00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81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Градња моста на шумском путу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3,268,000.00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1,732,500.00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781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</a:rPr>
                        <a:t>Производња шумског семена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2,000,000.00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999,825.00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1,553,185.00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54173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</a:rPr>
                        <a:t>Производња шумског садног материјала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9,066,270.00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13,837,600.00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781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Израда </a:t>
                      </a:r>
                      <a:r>
                        <a:rPr lang="ru-RU" sz="1400" u="none" strike="noStrike" dirty="0" smtClean="0">
                          <a:effectLst/>
                        </a:rPr>
                        <a:t>Пл</a:t>
                      </a:r>
                      <a:r>
                        <a:rPr lang="ru-RU" sz="1400" u="none" strike="noStrike" dirty="0">
                          <a:effectLst/>
                        </a:rPr>
                        <a:t>. </a:t>
                      </a:r>
                      <a:r>
                        <a:rPr lang="ru-RU" sz="1400" u="none" strike="noStrike" dirty="0" smtClean="0">
                          <a:effectLst/>
                        </a:rPr>
                        <a:t>разв</a:t>
                      </a:r>
                      <a:r>
                        <a:rPr lang="ru-RU" sz="1400" u="none" strike="noStrike" dirty="0">
                          <a:effectLst/>
                        </a:rPr>
                        <a:t>. за Јужноморавско и </a:t>
                      </a:r>
                      <a:r>
                        <a:rPr lang="ru-RU" sz="1400" u="none" strike="noStrike" dirty="0" smtClean="0">
                          <a:effectLst/>
                        </a:rPr>
                        <a:t>Моравско ШП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24,852,204.00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81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u="none" strike="noStrike" dirty="0">
                          <a:effectLst/>
                        </a:rPr>
                        <a:t>Едукација и промоција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1,995,000.00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2,400,000.00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781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u="none" strike="noStrike" dirty="0">
                          <a:effectLst/>
                        </a:rPr>
                        <a:t>Развојно-истраживачки пројекти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6,000,000.00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10,308,880.00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4,205,817.00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4039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Остали пројекти у складу са Стратегијом раз. шум.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12,205,000.00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5,811,952.00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781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u="none" strike="noStrike" dirty="0">
                          <a:effectLst/>
                        </a:rPr>
                        <a:t>Реализација санације ледолома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52,644,267.00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0.00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781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u="none" strike="noStrike" dirty="0">
                          <a:effectLst/>
                        </a:rPr>
                        <a:t>Обавезе из предходних година</a:t>
                      </a:r>
                      <a:endParaRPr lang="sr-Cyrl-R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210,214,647.00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36,516,115.00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28,783,534.00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7815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</a:rPr>
                        <a:t>Укупно: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461,272,750.00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452,885,612.00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434,312,634.00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47800" y="6286500"/>
            <a:ext cx="9334500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sr-Cyrl-RS" sz="1400" dirty="0" smtClean="0"/>
              <a:t>*Болдовани су видови рада код којих су повећани обими у 2016.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1142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92125"/>
          </a:xfrm>
        </p:spPr>
        <p:txBody>
          <a:bodyPr>
            <a:normAutofit/>
          </a:bodyPr>
          <a:lstStyle/>
          <a:p>
            <a:pPr algn="ctr"/>
            <a:r>
              <a:rPr lang="sr-Cyrl-RS" sz="1800" b="1" dirty="0" smtClean="0">
                <a:latin typeface="+mn-lt"/>
              </a:rPr>
              <a:t>Исплаћене субвенције Буџетског фонда за шуме 20</a:t>
            </a:r>
            <a:r>
              <a:rPr lang="sr-Latn-RS" sz="1800" b="1" dirty="0" smtClean="0">
                <a:latin typeface="+mn-lt"/>
              </a:rPr>
              <a:t>1</a:t>
            </a:r>
            <a:r>
              <a:rPr lang="sr-Cyrl-RS" sz="1800" b="1" dirty="0" smtClean="0">
                <a:latin typeface="+mn-lt"/>
              </a:rPr>
              <a:t>4, 2015. и 2016. године</a:t>
            </a:r>
            <a:endParaRPr lang="en-US" sz="1800" b="1" dirty="0">
              <a:latin typeface="+mn-lt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4759775"/>
              </p:ext>
            </p:extLst>
          </p:nvPr>
        </p:nvGraphicFramePr>
        <p:xfrm>
          <a:off x="838200" y="857250"/>
          <a:ext cx="10515600" cy="5319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574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1" y="327025"/>
            <a:ext cx="7667624" cy="692149"/>
          </a:xfrm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sr-Cyrl-RS" sz="2400" b="1" dirty="0">
                <a:latin typeface="+mn-lt"/>
              </a:rPr>
              <a:t>Шумски путеви – </a:t>
            </a:r>
            <a:r>
              <a:rPr lang="sr-Cyrl-RS" sz="2400" b="1" dirty="0" smtClean="0">
                <a:latin typeface="+mn-lt"/>
              </a:rPr>
              <a:t>однос </a:t>
            </a:r>
            <a:r>
              <a:rPr lang="sr-Cyrl-RS" sz="2400" b="1" dirty="0">
                <a:latin typeface="+mn-lt"/>
              </a:rPr>
              <a:t>улагања 2014 – 2016.</a:t>
            </a:r>
            <a:endParaRPr lang="en-US" sz="2400" b="1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5398779"/>
              </p:ext>
            </p:extLst>
          </p:nvPr>
        </p:nvGraphicFramePr>
        <p:xfrm>
          <a:off x="569524" y="2050785"/>
          <a:ext cx="7696200" cy="29403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6449"/>
                <a:gridCol w="1539019"/>
                <a:gridCol w="1962768"/>
                <a:gridCol w="2117964"/>
              </a:tblGrid>
              <a:tr h="473394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600" b="1" i="1" u="none" strike="noStrike" dirty="0">
                          <a:effectLst/>
                        </a:rPr>
                        <a:t>Видови рада</a:t>
                      </a:r>
                      <a:endParaRPr lang="sr-Cyrl-R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r-Cyrl-RS" sz="1600" b="1" i="1" u="none" strike="noStrike" dirty="0">
                          <a:effectLst/>
                        </a:rPr>
                        <a:t>Извршено 2014. </a:t>
                      </a:r>
                      <a:endParaRPr lang="sr-Cyrl-RS" sz="1600" b="1" i="1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sr-Cyrl-RS" sz="1600" b="1" i="1" u="none" strike="noStrike" dirty="0" smtClean="0">
                          <a:effectLst/>
                        </a:rPr>
                        <a:t>дин</a:t>
                      </a:r>
                      <a:endParaRPr lang="sr-Cyrl-R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r-Cyrl-RS" sz="1600" b="1" i="1" u="none" strike="noStrike" dirty="0">
                          <a:effectLst/>
                        </a:rPr>
                        <a:t>Извршено 2015. </a:t>
                      </a:r>
                      <a:endParaRPr lang="sr-Cyrl-RS" sz="1600" b="1" i="1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sr-Cyrl-RS" sz="1600" b="1" i="1" u="none" strike="noStrike" dirty="0" smtClean="0">
                          <a:effectLst/>
                        </a:rPr>
                        <a:t>дин</a:t>
                      </a:r>
                      <a:endParaRPr lang="sr-Cyrl-R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r-Cyrl-RS" sz="1600" b="1" i="1" u="none" strike="noStrike" dirty="0">
                          <a:effectLst/>
                        </a:rPr>
                        <a:t>Извршено </a:t>
                      </a:r>
                      <a:r>
                        <a:rPr lang="sr-Cyrl-RS" sz="1600" b="1" i="1" u="none" strike="noStrike" dirty="0" smtClean="0">
                          <a:effectLst/>
                        </a:rPr>
                        <a:t>2016. дин</a:t>
                      </a:r>
                    </a:p>
                    <a:p>
                      <a:pPr algn="ctr" fontAlgn="b"/>
                      <a:endParaRPr lang="sr-Cyrl-R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47339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u="none" strike="noStrike" dirty="0">
                          <a:effectLst/>
                        </a:rPr>
                        <a:t>Градња  шумских путева Фаза I, II и I и II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Latn-RS" sz="1600" u="none" strike="noStrike" dirty="0">
                          <a:effectLst/>
                        </a:rPr>
                        <a:t>78,963,000.00</a:t>
                      </a:r>
                      <a:endParaRPr lang="sr-Latn-R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57,843,900.00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62,009,900.00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73394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600" b="0" u="none" strike="noStrike" dirty="0">
                          <a:effectLst/>
                        </a:rPr>
                        <a:t>Реконструкција шумског пута</a:t>
                      </a:r>
                      <a:endParaRPr lang="sr-Cyrl-R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122,728,998.00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178,354,000.00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73394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600" u="none" strike="noStrike" dirty="0">
                          <a:effectLst/>
                        </a:rPr>
                        <a:t>Санација шумског пута</a:t>
                      </a:r>
                      <a:endParaRPr lang="sr-Cyrl-R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13,858,000.00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5,400,000.00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7339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Градња моста на шумском путу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3,268,000.00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1,732,500.00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85776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600" b="1" u="none" strike="noStrike" dirty="0">
                          <a:effectLst/>
                        </a:rPr>
                        <a:t>Укупно:</a:t>
                      </a:r>
                      <a:endParaRPr lang="sr-Cyrl-R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78,963,000.00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197,698,898.00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r-Cyrl-R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247,496,400.00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0" y="327025"/>
            <a:ext cx="4650102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6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RS" sz="2800" b="1" dirty="0" smtClean="0">
                <a:latin typeface="+mn-lt"/>
              </a:rPr>
              <a:t>Заштита шума – изградња ПП пруге ШГ Рашка</a:t>
            </a:r>
            <a:endParaRPr lang="en-US" sz="2800" b="1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566" y="1690688"/>
            <a:ext cx="4804913" cy="455528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90688"/>
            <a:ext cx="5181600" cy="4555286"/>
          </a:xfrm>
        </p:spPr>
      </p:pic>
    </p:spTree>
    <p:extLst>
      <p:ext uri="{BB962C8B-B14F-4D97-AF65-F5344CB8AC3E}">
        <p14:creationId xmlns:p14="http://schemas.microsoft.com/office/powerpoint/2010/main" val="170845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4550"/>
          </a:xfrm>
        </p:spPr>
        <p:txBody>
          <a:bodyPr>
            <a:normAutofit/>
          </a:bodyPr>
          <a:lstStyle/>
          <a:p>
            <a:pPr algn="ctr"/>
            <a:r>
              <a:rPr lang="sr-Latn-RS" sz="2400" b="1" dirty="0" smtClean="0">
                <a:latin typeface="+mn-lt"/>
              </a:rPr>
              <a:t>ROT STOP</a:t>
            </a:r>
            <a:r>
              <a:rPr lang="sr-Cyrl-RS" sz="2400" b="1" dirty="0" smtClean="0">
                <a:latin typeface="+mn-lt"/>
              </a:rPr>
              <a:t> – премазивање пањева</a:t>
            </a:r>
            <a:r>
              <a:rPr lang="sr-Latn-RS" sz="2400" b="1" dirty="0" smtClean="0">
                <a:latin typeface="+mn-lt"/>
              </a:rPr>
              <a:t> </a:t>
            </a:r>
            <a:endParaRPr lang="en-US" sz="2400" b="1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8468"/>
            <a:ext cx="5181600" cy="461592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28468"/>
            <a:ext cx="5181600" cy="4615926"/>
          </a:xfrm>
        </p:spPr>
      </p:pic>
      <p:sp>
        <p:nvSpPr>
          <p:cNvPr id="7" name="TextBox 6"/>
          <p:cNvSpPr txBox="1"/>
          <p:nvPr/>
        </p:nvSpPr>
        <p:spPr>
          <a:xfrm>
            <a:off x="9074989" y="985818"/>
            <a:ext cx="208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i="1" dirty="0" smtClean="0"/>
              <a:t>Heterobasidion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224952" y="946197"/>
            <a:ext cx="205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i="1" dirty="0" smtClean="0"/>
              <a:t>Нанет препарат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4777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2188"/>
          </a:xfrm>
          <a:ln>
            <a:solidFill>
              <a:srgbClr val="00B050"/>
            </a:solidFill>
          </a:ln>
        </p:spPr>
        <p:txBody>
          <a:bodyPr>
            <a:noAutofit/>
          </a:bodyPr>
          <a:lstStyle/>
          <a:p>
            <a:pPr algn="ctr"/>
            <a:r>
              <a:rPr lang="sr-Cyrl-RS" sz="2000" b="1" dirty="0" smtClean="0">
                <a:latin typeface="+mn-lt"/>
              </a:rPr>
              <a:t>Пошумљавање</a:t>
            </a:r>
            <a:r>
              <a:rPr lang="sr-Latn-RS" sz="2000" b="1" dirty="0" smtClean="0">
                <a:latin typeface="+mn-lt"/>
              </a:rPr>
              <a:t> – </a:t>
            </a:r>
            <a:r>
              <a:rPr lang="sr-Cyrl-RS" sz="2000" b="1" dirty="0" smtClean="0">
                <a:latin typeface="+mn-lt"/>
              </a:rPr>
              <a:t>подела садница физичким лицима</a:t>
            </a:r>
            <a:endParaRPr lang="en-US" sz="2000" b="1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80226"/>
            <a:ext cx="5062268" cy="4582871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80226"/>
            <a:ext cx="5181600" cy="4564168"/>
          </a:xfrm>
        </p:spPr>
      </p:pic>
    </p:spTree>
    <p:extLst>
      <p:ext uri="{BB962C8B-B14F-4D97-AF65-F5344CB8AC3E}">
        <p14:creationId xmlns:p14="http://schemas.microsoft.com/office/powerpoint/2010/main" val="241470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212238" cy="670045"/>
          </a:xfrm>
          <a:ln>
            <a:solidFill>
              <a:srgbClr val="92D050"/>
            </a:solidFill>
          </a:ln>
        </p:spPr>
        <p:txBody>
          <a:bodyPr>
            <a:noAutofit/>
          </a:bodyPr>
          <a:lstStyle/>
          <a:p>
            <a:pPr algn="ctr"/>
            <a:r>
              <a:rPr lang="sr-Cyrl-RS" sz="2000" b="1" dirty="0" smtClean="0">
                <a:latin typeface="+mn-lt"/>
              </a:rPr>
              <a:t>Пошумљавање</a:t>
            </a:r>
            <a:r>
              <a:rPr lang="sr-Latn-RS" sz="2000" b="1" dirty="0" smtClean="0">
                <a:latin typeface="+mn-lt"/>
              </a:rPr>
              <a:t> – </a:t>
            </a:r>
            <a:r>
              <a:rPr lang="sr-Cyrl-RS" sz="2000" b="1" dirty="0" smtClean="0">
                <a:latin typeface="+mn-lt"/>
              </a:rPr>
              <a:t>подела садница физичким лицима</a:t>
            </a:r>
            <a:endParaRPr lang="en-US" sz="2000" b="1" dirty="0">
              <a:latin typeface="+mn-lt"/>
            </a:endParaRP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030" y="1466492"/>
            <a:ext cx="4865297" cy="449660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66491"/>
            <a:ext cx="5181600" cy="4459547"/>
          </a:xfrm>
        </p:spPr>
      </p:pic>
    </p:spTree>
    <p:extLst>
      <p:ext uri="{BB962C8B-B14F-4D97-AF65-F5344CB8AC3E}">
        <p14:creationId xmlns:p14="http://schemas.microsoft.com/office/powerpoint/2010/main" val="59014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517" y="580785"/>
            <a:ext cx="10515600" cy="695923"/>
          </a:xfrm>
          <a:ln>
            <a:solidFill>
              <a:srgbClr val="00B050"/>
            </a:solidFill>
          </a:ln>
        </p:spPr>
        <p:txBody>
          <a:bodyPr>
            <a:noAutofit/>
          </a:bodyPr>
          <a:lstStyle/>
          <a:p>
            <a:pPr algn="ctr"/>
            <a:r>
              <a:rPr lang="sr-Cyrl-RS" sz="2000" b="1" dirty="0" smtClean="0">
                <a:latin typeface="Calibri" panose="020F0502020204030204" pitchFamily="34" charset="0"/>
              </a:rPr>
              <a:t>Нега природних младих састојина ШУ Тутин, гј „Јарут“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3525"/>
            <a:ext cx="5181600" cy="4270869"/>
          </a:xfrm>
          <a:ln>
            <a:solidFill>
              <a:srgbClr val="00B050"/>
            </a:solidFill>
          </a:ln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73525"/>
            <a:ext cx="5181600" cy="4270869"/>
          </a:xfrm>
        </p:spPr>
      </p:pic>
    </p:spTree>
    <p:extLst>
      <p:ext uri="{BB962C8B-B14F-4D97-AF65-F5344CB8AC3E}">
        <p14:creationId xmlns:p14="http://schemas.microsoft.com/office/powerpoint/2010/main" val="375460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384102" cy="488889"/>
          </a:xfrm>
        </p:spPr>
        <p:txBody>
          <a:bodyPr>
            <a:normAutofit/>
          </a:bodyPr>
          <a:lstStyle/>
          <a:p>
            <a:r>
              <a:rPr lang="sr-Cyrl-RS" sz="2800" b="1" dirty="0" smtClean="0"/>
              <a:t>Делокруг рада Одсека: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3796"/>
            <a:ext cx="10515600" cy="481354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Припрема </a:t>
            </a:r>
            <a:r>
              <a:rPr lang="ru-RU" dirty="0"/>
              <a:t>стручних основа за утврђивање и спровођење </a:t>
            </a:r>
            <a:r>
              <a:rPr lang="ru-RU" b="1" dirty="0"/>
              <a:t>политике</a:t>
            </a:r>
            <a:r>
              <a:rPr lang="ru-RU" dirty="0"/>
              <a:t> у области шумарства</a:t>
            </a:r>
            <a:r>
              <a:rPr lang="ru-RU" dirty="0" smtClean="0"/>
              <a:t>;</a:t>
            </a:r>
          </a:p>
          <a:p>
            <a:r>
              <a:rPr lang="ru-RU" dirty="0" smtClean="0"/>
              <a:t>Припрема </a:t>
            </a:r>
            <a:r>
              <a:rPr lang="ru-RU" dirty="0"/>
              <a:t>стручних основа за израду </a:t>
            </a:r>
            <a:r>
              <a:rPr lang="ru-RU" b="1" dirty="0"/>
              <a:t>предлога закона и подзаконских аката из области шумарства</a:t>
            </a:r>
            <a:r>
              <a:rPr lang="ru-RU" b="1" dirty="0" smtClean="0"/>
              <a:t>;</a:t>
            </a:r>
          </a:p>
          <a:p>
            <a:r>
              <a:rPr lang="ru-RU" dirty="0" smtClean="0"/>
              <a:t>Израда </a:t>
            </a:r>
            <a:r>
              <a:rPr lang="ru-RU" b="1" dirty="0"/>
              <a:t>Програма развоја шумарства Републике Србије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израда </a:t>
            </a:r>
            <a:r>
              <a:rPr lang="ru-RU" b="1" dirty="0"/>
              <a:t>анализа, извештаја, информација и других стручних и аналитичких материјала </a:t>
            </a:r>
            <a:r>
              <a:rPr lang="ru-RU" dirty="0"/>
              <a:t>из области шумарства</a:t>
            </a:r>
            <a:r>
              <a:rPr lang="ru-RU" dirty="0" smtClean="0"/>
              <a:t>;</a:t>
            </a:r>
          </a:p>
          <a:p>
            <a:r>
              <a:rPr lang="sr-Cyrl-RS" b="1" dirty="0"/>
              <a:t>Расподела средстава </a:t>
            </a:r>
            <a:r>
              <a:rPr lang="sr-Cyrl-RS" b="1" dirty="0" smtClean="0"/>
              <a:t>субвенција Буџетског </a:t>
            </a:r>
            <a:r>
              <a:rPr lang="sr-Cyrl-RS" b="1" dirty="0"/>
              <a:t>фонда за шуме</a:t>
            </a:r>
            <a:endParaRPr lang="en-US" b="1" dirty="0"/>
          </a:p>
          <a:p>
            <a:r>
              <a:rPr lang="ru-RU" dirty="0" smtClean="0"/>
              <a:t>Припрема </a:t>
            </a:r>
            <a:r>
              <a:rPr lang="ru-RU" b="1" dirty="0"/>
              <a:t>финансијског плана </a:t>
            </a:r>
            <a:r>
              <a:rPr lang="ru-RU" dirty="0"/>
              <a:t>у делу који се односи на стручно саветодавне послове у шумама сопственика – физичких лица и подстицајна средства за унапређење шумарства</a:t>
            </a:r>
            <a:endParaRPr lang="sr-Cyrl-RS" dirty="0" smtClean="0"/>
          </a:p>
          <a:p>
            <a:r>
              <a:rPr lang="ru-RU" dirty="0" smtClean="0"/>
              <a:t>Праћење </a:t>
            </a:r>
            <a:r>
              <a:rPr lang="ru-RU" dirty="0"/>
              <a:t>реализације уговорених радова из средстава буџета за унапређење шумарства;</a:t>
            </a:r>
          </a:p>
          <a:p>
            <a:r>
              <a:rPr lang="ru-RU" dirty="0"/>
              <a:t>Дефинисање површина, потребних врста и количина шумског репродуктивног материјала за пошумљавања;</a:t>
            </a:r>
          </a:p>
          <a:p>
            <a:r>
              <a:rPr lang="ru-RU" dirty="0"/>
              <a:t>Праћење стања </a:t>
            </a:r>
            <a:r>
              <a:rPr lang="ru-RU" b="1" dirty="0"/>
              <a:t>производње шумског семена и садног материјала </a:t>
            </a:r>
            <a:r>
              <a:rPr lang="ru-RU" dirty="0"/>
              <a:t>и очувања генетске варијабилности шумских </a:t>
            </a:r>
            <a:r>
              <a:rPr lang="ru-RU" dirty="0" smtClean="0"/>
              <a:t>врста </a:t>
            </a:r>
            <a:r>
              <a:rPr lang="ru-RU" dirty="0"/>
              <a:t>и предлагање мера за унапређивање ове </a:t>
            </a:r>
            <a:r>
              <a:rPr lang="ru-RU" dirty="0" smtClean="0"/>
              <a:t>делатности.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0645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411" y="684303"/>
            <a:ext cx="10370390" cy="661417"/>
          </a:xfrm>
          <a:noFill/>
          <a:ln>
            <a:solidFill>
              <a:srgbClr val="00B050"/>
            </a:solidFill>
          </a:ln>
        </p:spPr>
        <p:txBody>
          <a:bodyPr>
            <a:noAutofit/>
          </a:bodyPr>
          <a:lstStyle/>
          <a:p>
            <a:pPr algn="ctr"/>
            <a:r>
              <a:rPr lang="sr-Cyrl-RS" sz="2800" b="1" dirty="0" smtClean="0">
                <a:latin typeface="+mn-lt"/>
              </a:rPr>
              <a:t>Нега природних младих састојина ШУ Брус</a:t>
            </a:r>
            <a:endParaRPr lang="en-US" sz="2800" b="1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708031"/>
            <a:ext cx="5181600" cy="4046582"/>
          </a:xfrm>
          <a:ln>
            <a:solidFill>
              <a:srgbClr val="00B050"/>
            </a:solidFill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2" y="1708031"/>
            <a:ext cx="4942936" cy="4046582"/>
          </a:xfr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5892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4057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sr-Cyrl-RS" sz="2000" b="1" dirty="0" smtClean="0">
                <a:latin typeface="+mn-lt"/>
              </a:rPr>
              <a:t>Одбијени радови на нези природних младих састојина</a:t>
            </a:r>
            <a:r>
              <a:rPr lang="sr-Latn-RS" sz="2000" b="1" dirty="0" smtClean="0">
                <a:latin typeface="+mn-lt"/>
              </a:rPr>
              <a:t> </a:t>
            </a:r>
            <a:r>
              <a:rPr lang="sr-Cyrl-RS" sz="2000" b="1" dirty="0" smtClean="0">
                <a:latin typeface="+mn-lt"/>
              </a:rPr>
              <a:t>ШГ Крагујевац</a:t>
            </a:r>
            <a:endParaRPr lang="en-US" sz="2000" b="1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44127"/>
            <a:ext cx="5181600" cy="4382220"/>
          </a:xfrm>
          <a:ln>
            <a:solidFill>
              <a:srgbClr val="FF0000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44127"/>
            <a:ext cx="5181600" cy="4382220"/>
          </a:xfr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442" y="500825"/>
            <a:ext cx="752656" cy="75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3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856967" cy="557901"/>
          </a:xfrm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sr-Cyrl-RS" sz="2400" b="1" dirty="0">
                <a:latin typeface="Calibri" panose="020F0502020204030204" pitchFamily="34" charset="0"/>
              </a:rPr>
              <a:t>Градња и реконструкција шумских путева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47" y="899977"/>
            <a:ext cx="5157787" cy="475441"/>
          </a:xfrm>
        </p:spPr>
        <p:txBody>
          <a:bodyPr>
            <a:normAutofit/>
          </a:bodyPr>
          <a:lstStyle/>
          <a:p>
            <a:r>
              <a:rPr lang="sr-Cyrl-RS" sz="1600" b="0" i="1" dirty="0" smtClean="0"/>
              <a:t>Манастирске шуме доо Лозница</a:t>
            </a:r>
            <a:endParaRPr lang="en-US" sz="1600" b="0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7" y="1480927"/>
            <a:ext cx="4528867" cy="477322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9" y="923026"/>
            <a:ext cx="5183188" cy="475441"/>
          </a:xfrm>
        </p:spPr>
        <p:txBody>
          <a:bodyPr>
            <a:normAutofit/>
          </a:bodyPr>
          <a:lstStyle/>
          <a:p>
            <a:r>
              <a:rPr lang="sr-Cyrl-RS" sz="1600" b="0" i="1" dirty="0" smtClean="0"/>
              <a:t>Удружење приватних шумовласника „Подриње“</a:t>
            </a:r>
            <a:endParaRPr lang="en-US" sz="1600" b="0" i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480927"/>
            <a:ext cx="4451464" cy="4708736"/>
          </a:xfrm>
        </p:spPr>
      </p:pic>
    </p:spTree>
    <p:extLst>
      <p:ext uri="{BB962C8B-B14F-4D97-AF65-F5344CB8AC3E}">
        <p14:creationId xmlns:p14="http://schemas.microsoft.com/office/powerpoint/2010/main" val="330469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577" y="365125"/>
            <a:ext cx="9402794" cy="557901"/>
          </a:xfrm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sr-Cyrl-RS" sz="2400" b="1" dirty="0">
                <a:latin typeface="Calibri" panose="020F0502020204030204" pitchFamily="34" charset="0"/>
              </a:rPr>
              <a:t>Градња и реконструкција шумских путева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7551" y="982917"/>
            <a:ext cx="5157787" cy="380057"/>
          </a:xfrm>
        </p:spPr>
        <p:txBody>
          <a:bodyPr>
            <a:normAutofit/>
          </a:bodyPr>
          <a:lstStyle/>
          <a:p>
            <a:pPr algn="ctr"/>
            <a:r>
              <a:rPr lang="sr-Cyrl-RS" sz="1600" b="0" i="1" dirty="0" smtClean="0"/>
              <a:t>Шумарски факултет пре градње пута</a:t>
            </a:r>
            <a:endParaRPr lang="en-US" sz="1600" b="0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982917"/>
            <a:ext cx="5183188" cy="380057"/>
          </a:xfrm>
        </p:spPr>
        <p:txBody>
          <a:bodyPr>
            <a:normAutofit/>
          </a:bodyPr>
          <a:lstStyle/>
          <a:p>
            <a:r>
              <a:rPr lang="sr-Cyrl-RS" sz="1600" b="0" i="1" dirty="0" smtClean="0"/>
              <a:t>Шумарски факултет изграђен пут (Дебели луг)</a:t>
            </a:r>
            <a:endParaRPr lang="en-US" sz="1600" b="0" i="1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030" y="1422865"/>
            <a:ext cx="4295955" cy="4766799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31" y="1422865"/>
            <a:ext cx="4261449" cy="4766800"/>
          </a:xfrm>
        </p:spPr>
      </p:pic>
    </p:spTree>
    <p:extLst>
      <p:ext uri="{BB962C8B-B14F-4D97-AF65-F5344CB8AC3E}">
        <p14:creationId xmlns:p14="http://schemas.microsoft.com/office/powerpoint/2010/main" val="128919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577" y="365125"/>
            <a:ext cx="9402794" cy="557901"/>
          </a:xfrm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sr-Cyrl-RS" sz="2400" b="1" dirty="0">
                <a:latin typeface="Calibri" panose="020F0502020204030204" pitchFamily="34" charset="0"/>
              </a:rPr>
              <a:t>Градња и реконструкција шумских путева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63069" y="999676"/>
            <a:ext cx="3166461" cy="380057"/>
          </a:xfrm>
        </p:spPr>
        <p:txBody>
          <a:bodyPr>
            <a:normAutofit/>
          </a:bodyPr>
          <a:lstStyle/>
          <a:p>
            <a:pPr algn="r"/>
            <a:r>
              <a:rPr lang="sr-Cyrl-RS" sz="1600" i="1" dirty="0" smtClean="0"/>
              <a:t>ЈП „Србијашуме“ примљен пут</a:t>
            </a:r>
            <a:endParaRPr lang="en-US" sz="1600" i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982917"/>
            <a:ext cx="4671204" cy="380057"/>
          </a:xfrm>
        </p:spPr>
        <p:txBody>
          <a:bodyPr>
            <a:normAutofit/>
          </a:bodyPr>
          <a:lstStyle/>
          <a:p>
            <a:pPr algn="ctr"/>
            <a:r>
              <a:rPr lang="sr-Cyrl-RS" sz="1600" i="1" dirty="0" smtClean="0">
                <a:solidFill>
                  <a:srgbClr val="FF0000"/>
                </a:solidFill>
              </a:rPr>
              <a:t>ЈП „Србијашуме“ - Одбијен</a:t>
            </a:r>
            <a:endParaRPr lang="en-US" sz="1600" i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70" y="1362975"/>
            <a:ext cx="4210260" cy="5495026"/>
          </a:xfrm>
          <a:ln>
            <a:solidFill>
              <a:srgbClr val="00B050"/>
            </a:solidFill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83" y="1509128"/>
            <a:ext cx="4339088" cy="5271233"/>
          </a:xfrm>
          <a:ln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329" y="923027"/>
            <a:ext cx="595222" cy="586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70" y="776377"/>
            <a:ext cx="1250466" cy="73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9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4695" y="241540"/>
            <a:ext cx="6834996" cy="931653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sz="2400" b="1" dirty="0" smtClean="0">
                <a:latin typeface="+mn-lt"/>
              </a:rPr>
              <a:t>Изграђен мост на шумском путу уз средства субвенција</a:t>
            </a:r>
            <a:br>
              <a:rPr lang="sr-Cyrl-RS" sz="2400" b="1" dirty="0" smtClean="0">
                <a:latin typeface="+mn-lt"/>
              </a:rPr>
            </a:br>
            <a:r>
              <a:rPr lang="sr-Cyrl-RS" sz="2400" b="1" dirty="0" smtClean="0">
                <a:latin typeface="+mn-lt"/>
              </a:rPr>
              <a:t>ЈП „Србијашуме“ ШГ „Расина“ Крушевац</a:t>
            </a:r>
            <a:endParaRPr lang="en-US" sz="2400" b="1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2" y="115638"/>
            <a:ext cx="4442604" cy="646427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838" y="1682152"/>
            <a:ext cx="6409426" cy="4209690"/>
          </a:xfrm>
        </p:spPr>
      </p:pic>
    </p:spTree>
    <p:extLst>
      <p:ext uri="{BB962C8B-B14F-4D97-AF65-F5344CB8AC3E}">
        <p14:creationId xmlns:p14="http://schemas.microsoft.com/office/powerpoint/2010/main" val="134839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85" y="50471"/>
            <a:ext cx="5264089" cy="142464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sr-Cyrl-RS" sz="2400" b="1" dirty="0" smtClean="0">
                <a:latin typeface="+mn-lt"/>
              </a:rPr>
              <a:t>Производња шумског семена и садног материјала - недовољна</a:t>
            </a:r>
            <a:endParaRPr lang="en-US" sz="2400" b="1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9781" y="1809750"/>
            <a:ext cx="5227607" cy="404758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r-Cyrl-RS" sz="2000" b="1" dirty="0" smtClean="0"/>
              <a:t>Семе сакупљено у 2016. ........8.729 </a:t>
            </a:r>
            <a:r>
              <a:rPr lang="sr-Latn-RS" sz="2000" b="1" dirty="0" smtClean="0"/>
              <a:t>kg</a:t>
            </a:r>
            <a:r>
              <a:rPr lang="sr-Cyrl-RS" sz="2000" b="1" dirty="0" smtClean="0"/>
              <a:t>;</a:t>
            </a:r>
          </a:p>
          <a:p>
            <a:r>
              <a:rPr lang="sr-Cyrl-RS" sz="2000" b="1" dirty="0" smtClean="0">
                <a:solidFill>
                  <a:srgbClr val="FF0000"/>
                </a:solidFill>
              </a:rPr>
              <a:t>Од тога буква ..............................862 </a:t>
            </a:r>
            <a:r>
              <a:rPr lang="sr-Latn-RS" sz="2000" b="1" dirty="0" smtClean="0">
                <a:solidFill>
                  <a:srgbClr val="FF0000"/>
                </a:solidFill>
              </a:rPr>
              <a:t>kg;</a:t>
            </a:r>
            <a:endParaRPr lang="sr-Cyrl-RS" sz="2000" b="1" dirty="0" smtClean="0">
              <a:solidFill>
                <a:srgbClr val="FF0000"/>
              </a:solidFill>
            </a:endParaRPr>
          </a:p>
          <a:p>
            <a:r>
              <a:rPr lang="sr-Cyrl-RS" sz="1800" b="1" dirty="0" smtClean="0">
                <a:solidFill>
                  <a:schemeClr val="tx1"/>
                </a:solidFill>
              </a:rPr>
              <a:t>2016. је година лошег урода за скоро све врсте шумског дрвећа.</a:t>
            </a:r>
          </a:p>
          <a:p>
            <a:endParaRPr lang="sr-Cyrl-RS" sz="1800" b="1" dirty="0" smtClean="0">
              <a:solidFill>
                <a:schemeClr val="tx1"/>
              </a:solidFill>
            </a:endParaRPr>
          </a:p>
          <a:p>
            <a:r>
              <a:rPr lang="sr-Cyrl-RS" sz="2000" b="1" dirty="0" smtClean="0"/>
              <a:t>Количина </a:t>
            </a:r>
            <a:r>
              <a:rPr lang="sr-Cyrl-RS" sz="2000" b="1" dirty="0"/>
              <a:t>садница за пошумљавање произведених уз средства </a:t>
            </a:r>
            <a:r>
              <a:rPr lang="sr-Cyrl-RS" sz="2000" b="1" dirty="0" smtClean="0"/>
              <a:t>субвенција </a:t>
            </a:r>
            <a:r>
              <a:rPr lang="sr-Cyrl-RS" sz="2000" b="1" dirty="0"/>
              <a:t>у 2016.</a:t>
            </a:r>
            <a:r>
              <a:rPr lang="sr-Cyrl-RS" sz="1800" b="1" dirty="0"/>
              <a:t> </a:t>
            </a:r>
            <a:r>
              <a:rPr lang="sr-Cyrl-RS" sz="1800" dirty="0" smtClean="0"/>
              <a:t>............................................... </a:t>
            </a:r>
            <a:r>
              <a:rPr lang="sr-Cyrl-RS" sz="2000" b="1" dirty="0" smtClean="0"/>
              <a:t>2.432.600</a:t>
            </a:r>
            <a:r>
              <a:rPr lang="sr-Cyrl-RS" sz="2000" dirty="0" smtClean="0"/>
              <a:t> садница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049" y="0"/>
            <a:ext cx="6340414" cy="594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9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0"/>
            <a:ext cx="10515600" cy="590550"/>
          </a:xfrm>
        </p:spPr>
        <p:txBody>
          <a:bodyPr>
            <a:normAutofit/>
          </a:bodyPr>
          <a:lstStyle/>
          <a:p>
            <a:pPr algn="ctr"/>
            <a:r>
              <a:rPr lang="sr-Cyrl-RS" sz="1600" b="1" dirty="0" smtClean="0">
                <a:latin typeface="+mn-lt"/>
              </a:rPr>
              <a:t>Укупно производња шумскиг садница за пошумљавање у 2016 – најважније врсте</a:t>
            </a:r>
            <a:br>
              <a:rPr lang="sr-Cyrl-RS" sz="1600" b="1" dirty="0" smtClean="0">
                <a:latin typeface="+mn-lt"/>
              </a:rPr>
            </a:br>
            <a:r>
              <a:rPr lang="sr-Cyrl-RS" sz="1600" b="1" i="1" dirty="0" smtClean="0">
                <a:latin typeface="+mn-lt"/>
              </a:rPr>
              <a:t>Извор: извештаји овлашћених институиција за контролу производње</a:t>
            </a:r>
            <a:endParaRPr lang="en-US" sz="1600" b="1" i="1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4802253"/>
              </p:ext>
            </p:extLst>
          </p:nvPr>
        </p:nvGraphicFramePr>
        <p:xfrm>
          <a:off x="1571625" y="678669"/>
          <a:ext cx="8839200" cy="61798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1330"/>
                <a:gridCol w="1824370"/>
                <a:gridCol w="1843925"/>
                <a:gridCol w="1682878"/>
                <a:gridCol w="1616697"/>
              </a:tblGrid>
              <a:tr h="650027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 smtClean="0">
                          <a:effectLst/>
                          <a:latin typeface="+mn-lt"/>
                        </a:rPr>
                        <a:t>ЧЕТИНАРИ</a:t>
                      </a:r>
                    </a:p>
                    <a:p>
                      <a:pPr algn="l" fontAlgn="b"/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Институт за шумарство </a:t>
                      </a:r>
                      <a:r>
                        <a:rPr lang="sr-Cyrl-RS" sz="1400" b="1" u="none" strike="noStrike" dirty="0" smtClean="0">
                          <a:effectLst/>
                          <a:latin typeface="+mn-lt"/>
                        </a:rPr>
                        <a:t>БГ</a:t>
                      </a:r>
                    </a:p>
                    <a:p>
                      <a:pPr algn="ctr" fontAlgn="ctr"/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Шумарски </a:t>
                      </a:r>
                      <a:r>
                        <a:rPr lang="sr-Cyrl-RS" sz="1400" b="1" u="none" strike="noStrike" dirty="0" smtClean="0">
                          <a:effectLst/>
                          <a:latin typeface="+mn-lt"/>
                        </a:rPr>
                        <a:t>факултет</a:t>
                      </a:r>
                    </a:p>
                    <a:p>
                      <a:pPr algn="ctr" fontAlgn="ctr"/>
                      <a:endParaRPr lang="sr-Cyrl-RS" sz="1400" b="1" u="none" strike="noStrike" dirty="0" smtClean="0">
                        <a:effectLst/>
                        <a:latin typeface="+mn-lt"/>
                      </a:endParaRPr>
                    </a:p>
                    <a:p>
                      <a:pPr algn="ctr" fontAlgn="ctr"/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Институт </a:t>
                      </a:r>
                      <a:r>
                        <a:rPr lang="sr-Cyrl-RS" sz="1400" b="1" u="none" strike="noStrike" dirty="0" smtClean="0">
                          <a:effectLst/>
                          <a:latin typeface="+mn-lt"/>
                        </a:rPr>
                        <a:t>за</a:t>
                      </a:r>
                      <a:r>
                        <a:rPr lang="sr-Cyrl-RS" sz="1400" b="1" u="none" strike="noStrike" baseline="0" dirty="0" smtClean="0">
                          <a:effectLst/>
                          <a:latin typeface="+mn-lt"/>
                        </a:rPr>
                        <a:t> низијско шум. </a:t>
                      </a:r>
                      <a:r>
                        <a:rPr lang="sr-Cyrl-RS" sz="1400" b="1" u="none" strike="noStrike" dirty="0" smtClean="0">
                          <a:effectLst/>
                          <a:latin typeface="+mn-lt"/>
                        </a:rPr>
                        <a:t>Нови Сад</a:t>
                      </a:r>
                    </a:p>
                    <a:p>
                      <a:pPr algn="ctr" fontAlgn="ctr"/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Укупно</a:t>
                      </a:r>
                      <a:r>
                        <a:rPr lang="sr-Cyrl-RS" sz="1400" b="1" u="none" strike="noStrike" dirty="0" smtClean="0">
                          <a:effectLst/>
                          <a:latin typeface="+mn-lt"/>
                        </a:rPr>
                        <a:t>:</a:t>
                      </a:r>
                    </a:p>
                    <a:p>
                      <a:pPr algn="ctr" fontAlgn="ctr"/>
                      <a:endParaRPr lang="sr-Cyrl-R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055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смрча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2,985,155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103,208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848,590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3,936,953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2055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црни бор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1,160,734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10,200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162,600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1,333,534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2055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бели бор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672,164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14,602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40,000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726,766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055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дуглазија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15,000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15,000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055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оморика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28,000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28,000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055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јела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11,463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11,463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055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Укупно: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4,861,053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139,473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1,051,190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6,051,716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35288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 smtClean="0">
                          <a:effectLst/>
                          <a:latin typeface="+mn-lt"/>
                        </a:rPr>
                        <a:t>ЛИШЋАРИ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Институт за шумарство БГ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Шумарски </a:t>
                      </a:r>
                      <a:r>
                        <a:rPr lang="sr-Cyrl-RS" sz="1400" b="1" u="none" strike="noStrike" dirty="0" smtClean="0">
                          <a:effectLst/>
                          <a:latin typeface="+mn-lt"/>
                        </a:rPr>
                        <a:t>факултет</a:t>
                      </a:r>
                    </a:p>
                    <a:p>
                      <a:pPr algn="ctr" fontAlgn="ctr"/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Институт Нови </a:t>
                      </a:r>
                      <a:r>
                        <a:rPr lang="sr-Cyrl-RS" sz="1400" b="1" u="none" strike="noStrike" dirty="0" smtClean="0">
                          <a:effectLst/>
                          <a:latin typeface="+mn-lt"/>
                        </a:rPr>
                        <a:t>Сад</a:t>
                      </a:r>
                    </a:p>
                    <a:p>
                      <a:pPr algn="ctr" fontAlgn="ctr"/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Укупно: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055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китњак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99,000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11,500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181,844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292,344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055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лужњак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154,300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5,990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165,185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325,475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055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цер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45,000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7,840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52,840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055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остали храстови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111,300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2,837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2,675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116,812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055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буква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7,871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4,120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11,991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055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бели јасен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90,532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10,080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43,380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143,992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055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пољски јасен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219,900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72,010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245,086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536,996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055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јавор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508,427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15,066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156,330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679,823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2055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багрем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384,400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27,595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409,970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821,965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2055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дивља трешња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28,550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1,200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29,750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055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липа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2,590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7,729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180,548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190,867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055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топола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73,541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14,563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1,415,458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1,503,562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2055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остали лишћари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79,246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  <a:latin typeface="+mn-lt"/>
                        </a:rPr>
                        <a:t>4,000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799,069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882,315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20550">
                <a:tc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Укупно:</a:t>
                      </a:r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1,796,786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179,241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3,612,705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5,588,732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62463">
                <a:tc gridSpan="2">
                  <a:txBody>
                    <a:bodyPr/>
                    <a:lstStyle/>
                    <a:p>
                      <a:pPr algn="l" fontAlgn="b"/>
                      <a:r>
                        <a:rPr lang="sr-Cyrl-RS" sz="1400" b="1" u="none" strike="noStrike" dirty="0">
                          <a:effectLst/>
                          <a:latin typeface="+mn-lt"/>
                        </a:rPr>
                        <a:t>Укупно четинари + лишћари </a:t>
                      </a:r>
                      <a:endParaRPr lang="sr-Cyrl-RS" sz="1400" b="1" u="none" strike="noStrike" dirty="0" smtClean="0">
                        <a:effectLst/>
                        <a:latin typeface="+mn-lt"/>
                      </a:endParaRPr>
                    </a:p>
                    <a:p>
                      <a:pPr algn="l" fontAlgn="b"/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sr-Cyrl-R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600" b="1" u="sng" strike="noStrike" dirty="0" smtClean="0">
                          <a:effectLst/>
                          <a:latin typeface="+mn-lt"/>
                        </a:rPr>
                        <a:t>11,640,448</a:t>
                      </a:r>
                      <a:r>
                        <a:rPr lang="sr-Cyrl-RS" sz="1600" b="1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sr-Cyrl-RS" sz="1400" b="1" u="none" strike="noStrike" dirty="0" smtClean="0">
                          <a:effectLst/>
                          <a:latin typeface="+mn-lt"/>
                        </a:rPr>
                        <a:t>(количина за  око </a:t>
                      </a:r>
                      <a:r>
                        <a:rPr lang="sr-Cyrl-RS" sz="1400" b="1" u="sng" strike="noStrike" dirty="0" smtClean="0">
                          <a:effectLst/>
                          <a:latin typeface="+mn-lt"/>
                        </a:rPr>
                        <a:t>5800 хектара</a:t>
                      </a:r>
                      <a:r>
                        <a:rPr lang="sr-Cyrl-RS" sz="1400" b="1" u="none" strike="noStrike" dirty="0" smtClean="0">
                          <a:effectLst/>
                          <a:latin typeface="+mn-lt"/>
                        </a:rPr>
                        <a:t> пошумљавања)</a:t>
                      </a:r>
                    </a:p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74" marR="5774" marT="5774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33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534836" y="1265283"/>
            <a:ext cx="5560652" cy="466689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35" y="810883"/>
            <a:ext cx="4822167" cy="54950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2694" y="276045"/>
            <a:ext cx="582184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sr-Cyrl-R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Дорада семена букве у Семенском центру Пожега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534836" y="957533"/>
            <a:ext cx="5417390" cy="497464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7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4332"/>
          </a:xfrm>
          <a:noFill/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sr-Cyrl-RS" sz="2400" b="1" dirty="0" smtClean="0">
                <a:latin typeface="+mn-lt"/>
              </a:rPr>
              <a:t>Контејнерске саднице смрче за пошумљавање – промена боје</a:t>
            </a:r>
            <a:endParaRPr lang="en-US" sz="2400" b="1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47645"/>
            <a:ext cx="5181600" cy="429674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647645"/>
            <a:ext cx="5318185" cy="4296749"/>
          </a:xfrm>
        </p:spPr>
      </p:pic>
    </p:spTree>
    <p:extLst>
      <p:ext uri="{BB962C8B-B14F-4D97-AF65-F5344CB8AC3E}">
        <p14:creationId xmlns:p14="http://schemas.microsoft.com/office/powerpoint/2010/main" val="234251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0060" y="636056"/>
            <a:ext cx="8013940" cy="5111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CS" sz="1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Нормативно - правни послови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sr-Latn-R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Акти које доноси Народна скупштина РС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Припремљен Нацрт закона о потврђивању Конвенције о Европском шумарском институту, прибављена мишљења надлежних органа и упућен у даљу процедуру. 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sr-Latn-R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sr-Latn-R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Акти које доноси Влада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sr-Latn-R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.1.</a:t>
            </a:r>
            <a:r>
              <a:rPr lang="sr-Latn-R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Донети Закључци Владе о преносу права коришћења државних шума са Министарства на јавна предузећа „Србијашумеˮ, „Војводинашумеˮ, „НП Ђердапˮ, „НП Копаоникˮ и „НП Фрушка гораˮ - (5), укупно пренета површина 5.366,26 хектара</a:t>
            </a:r>
            <a:r>
              <a:rPr lang="sr-Latn-R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sr-Latn-R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.2.</a:t>
            </a:r>
            <a:r>
              <a:rPr lang="sr-Latn-R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Донет Закључак о расподели и коришћењу средстава Буџетског фонда за развој ловства РС за 2016. годину.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sr-Latn-R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sr-Latn-R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sr-Latn-R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Донета Уредб</a:t>
            </a:r>
            <a:r>
              <a:rPr lang="sr-Latn-R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 </a:t>
            </a:r>
            <a:r>
              <a:rPr lang="sr-Cyrl-C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утврђивању Годишњег програма коришћења средстава Буџетског фонда за шуме Републике Србије у 2016. години</a:t>
            </a:r>
            <a:r>
              <a:rPr lang="sr-Cyrl-CS" sz="12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r-Cyrl-C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(„Службени гласник РСˮ, бр. 29/16 и 86/16), којом је извршена прерасподела средстава тако што је увећан износ субвенција за градњу шумских путева за 22,5 милиона динара, а умањен на осталим активностима на којима није било захтева или реализација по првој Уредби није била задовољавајућа.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200"/>
              </a:spcAft>
            </a:pP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Акти које доноси министар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sr-Cyrl-R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3.1.</a:t>
            </a:r>
            <a:r>
              <a:rPr lang="sr-Cyrl-RS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Правилник о изменама и допуни Правилника о проглашавању ловостајем заштићених врста дивљачи („Службени гласник РС”, број 75/16).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sr-Cyrl-R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3.2.</a:t>
            </a:r>
            <a:r>
              <a:rPr lang="sr-Cyrl-RS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Правилник о изменама Правилника о шумском реду („Службени гласник РС”, број 75/16).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sr-Cyrl-R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3.3.</a:t>
            </a:r>
            <a:r>
              <a:rPr lang="sr-Cyrl-RS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Правилник о обрасцу легитимације чувара шума („Службени гласник РС”, број </a:t>
            </a:r>
            <a:r>
              <a:rPr lang="sr-Latn-RS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82</a:t>
            </a:r>
            <a:r>
              <a:rPr lang="sr-Cyrl-RS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/16).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sr-Cyrl-RS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3.4.</a:t>
            </a:r>
            <a:r>
              <a:rPr lang="sr-Cyrl-RS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Правилник о облику и садржини шумског жига, обрасцу пропратнице, односно отпремнице која прати дрво у промету, условима и начину жигосања посеченог дрвета, начину вођења евиденције.</a:t>
            </a:r>
            <a:endParaRPr lang="en-US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0801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249" y="365125"/>
            <a:ext cx="9463177" cy="1040981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sr-Cyrl-RS" sz="2000" b="1" dirty="0" smtClean="0">
                <a:latin typeface="+mn-lt"/>
              </a:rPr>
              <a:t>Субвенције у шумама физичких лица – удружења шумовласника у 2016. – градња и реконструкција шумских путева</a:t>
            </a:r>
            <a:endParaRPr lang="en-US" sz="2000" b="1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1349878"/>
              </p:ext>
            </p:extLst>
          </p:nvPr>
        </p:nvGraphicFramePr>
        <p:xfrm>
          <a:off x="1552755" y="2018578"/>
          <a:ext cx="6331787" cy="2993731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068013"/>
                <a:gridCol w="1630626"/>
                <a:gridCol w="1773663"/>
                <a:gridCol w="1859485"/>
              </a:tblGrid>
              <a:tr h="319180">
                <a:tc>
                  <a:txBody>
                    <a:bodyPr/>
                    <a:lstStyle/>
                    <a:p>
                      <a:endParaRPr lang="en-US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 smtClean="0">
                          <a:effectLst/>
                        </a:rPr>
                        <a:t>Уговорено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188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km/din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din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13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900,000.00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188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II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900,000.00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90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I+II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2.429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1,800,000.00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4,372,200.00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188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b="0" noProof="0" dirty="0" smtClean="0">
                          <a:effectLst/>
                        </a:rPr>
                        <a:t>Рекон.</a:t>
                      </a:r>
                      <a:endParaRPr lang="sr-Cyrl-RS" sz="1600" b="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29.725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1,400,000.00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41,615,000.00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188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b="0" noProof="0" dirty="0" smtClean="0">
                          <a:effectLst/>
                        </a:rPr>
                        <a:t>Мостови</a:t>
                      </a:r>
                      <a:endParaRPr lang="sr-Cyrl-RS" sz="1600" b="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0.007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70,000.00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490,000.00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188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noProof="0" dirty="0" smtClean="0">
                          <a:effectLst/>
                        </a:rPr>
                        <a:t> </a:t>
                      </a:r>
                      <a:endParaRPr lang="sr-Cyrl-RS" sz="18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46,477,200.00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792320"/>
              </p:ext>
            </p:extLst>
          </p:nvPr>
        </p:nvGraphicFramePr>
        <p:xfrm>
          <a:off x="7875917" y="2018580"/>
          <a:ext cx="3140015" cy="2989577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514674"/>
                <a:gridCol w="1625341"/>
              </a:tblGrid>
              <a:tr h="327805">
                <a:tc gridSpan="2">
                  <a:txBody>
                    <a:bodyPr/>
                    <a:lstStyle/>
                    <a:p>
                      <a:pPr algn="ctr"/>
                      <a:r>
                        <a:rPr lang="sr-Cyrl-RS" sz="1800" dirty="0" smtClean="0">
                          <a:effectLst/>
                          <a:latin typeface="+mn-lt"/>
                        </a:rPr>
                        <a:t>Извршено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b"/>
                </a:tc>
              </a:tr>
              <a:tr h="3098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km</a:t>
                      </a:r>
                      <a:r>
                        <a:rPr lang="en-US" sz="1800" dirty="0" smtClean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din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27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196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504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b="1" dirty="0" smtClean="0">
                          <a:effectLst/>
                          <a:latin typeface="+mn-lt"/>
                        </a:rPr>
                        <a:t>1.532</a:t>
                      </a:r>
                      <a:endParaRPr lang="en-US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2,757,600.00</a:t>
                      </a:r>
                      <a:endParaRPr lang="en-U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98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effectLst/>
                        </a:rPr>
                        <a:t>29.725</a:t>
                      </a:r>
                      <a:endParaRPr lang="en-US" sz="18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41,615,000.00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196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b="1" dirty="0" smtClean="0">
                          <a:effectLst/>
                        </a:rPr>
                        <a:t>0.007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490,000.00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196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r>
                        <a:rPr lang="sr-Latn-RS" sz="1800" dirty="0" smtClean="0">
                          <a:effectLst/>
                        </a:rPr>
                        <a:t>31.264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44,862,600.00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82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424" y="66675"/>
            <a:ext cx="9705975" cy="695325"/>
          </a:xfrm>
        </p:spPr>
        <p:txBody>
          <a:bodyPr>
            <a:noAutofit/>
          </a:bodyPr>
          <a:lstStyle/>
          <a:p>
            <a:pPr algn="ctr"/>
            <a:r>
              <a:rPr lang="sr-Cyrl-RS" sz="1800" dirty="0" smtClean="0">
                <a:latin typeface="+mn-lt"/>
              </a:rPr>
              <a:t>Извештаји о финансираним развојно-истраживачким и осталим пројектима у складу са Стратегијом развоја шумарства постављени на сајту Управе за шуме </a:t>
            </a:r>
            <a:r>
              <a:rPr lang="en-US" sz="1800" dirty="0">
                <a:latin typeface="+mn-lt"/>
                <a:hlinkClick r:id="rId2"/>
              </a:rPr>
              <a:t>http://www.upravazasume.gov.rs/domaci-projekti</a:t>
            </a:r>
            <a:r>
              <a:rPr lang="en-US" sz="1800" dirty="0" smtClean="0">
                <a:latin typeface="+mn-lt"/>
                <a:hlinkClick r:id="rId2"/>
              </a:rPr>
              <a:t>/</a:t>
            </a:r>
            <a:r>
              <a:rPr lang="sr-Cyrl-RS" sz="1800" dirty="0" smtClean="0">
                <a:latin typeface="+mn-lt"/>
              </a:rPr>
              <a:t> </a:t>
            </a:r>
            <a:endParaRPr lang="en-US" sz="18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0910" y="942975"/>
            <a:ext cx="10403339" cy="57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27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dirty="0" smtClean="0">
                <a:latin typeface="+mn-lt"/>
              </a:rPr>
              <a:t>И још....</a:t>
            </a:r>
            <a:endParaRPr lang="en-US" sz="24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Реализована средства буџета Управе за шуме</a:t>
            </a:r>
          </a:p>
          <a:p>
            <a:r>
              <a:rPr lang="sr-Cyrl-RS" dirty="0" smtClean="0"/>
              <a:t>Додељена средства за специјализоване послове /стручно – саветодавни послови у приватним шумама, прегледи расадника, ИДП, биоиндикацијске тачке</a:t>
            </a:r>
          </a:p>
          <a:p>
            <a:r>
              <a:rPr lang="sr-Cyrl-RS" dirty="0" smtClean="0"/>
              <a:t>Закључен уговор са Комором инжењера шумарства за 1. годину у износу од 3.000.000,00 динара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707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43226" cy="463011"/>
          </a:xfrm>
        </p:spPr>
        <p:txBody>
          <a:bodyPr>
            <a:noAutofit/>
          </a:bodyPr>
          <a:lstStyle/>
          <a:p>
            <a:pPr algn="ctr"/>
            <a:r>
              <a:rPr lang="sr-Cyrl-RS" sz="2800" b="1" dirty="0" smtClean="0">
                <a:latin typeface="+mn-lt"/>
              </a:rPr>
              <a:t>ПЛАН РАДА ОДСЕКА ЗА 2017.</a:t>
            </a:r>
            <a:endParaRPr lang="en-US" sz="28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4566"/>
            <a:ext cx="10515600" cy="3416061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sr-Cyrl-RS" sz="2400" dirty="0"/>
              <a:t>У буџету за 2017. одобрено </a:t>
            </a:r>
            <a:r>
              <a:rPr lang="sr-Cyrl-RS" sz="2400" b="1" dirty="0"/>
              <a:t>750.000.000</a:t>
            </a:r>
            <a:r>
              <a:rPr lang="sr-Cyrl-RS" sz="2400" dirty="0"/>
              <a:t> динара – </a:t>
            </a:r>
            <a:r>
              <a:rPr lang="sr-Cyrl-RS" sz="2400" i="1" dirty="0"/>
              <a:t>приоритетно субвенционисати радове у функцији већег степена реализације основа газдовања </a:t>
            </a:r>
            <a:r>
              <a:rPr lang="sr-Cyrl-RS" sz="2400" i="1" dirty="0" smtClean="0"/>
              <a:t>шумама: инвестиције </a:t>
            </a:r>
            <a:r>
              <a:rPr lang="sr-Cyrl-RS" sz="2400" i="1" dirty="0"/>
              <a:t>у шумску </a:t>
            </a:r>
            <a:r>
              <a:rPr lang="sr-Cyrl-RS" sz="2400" i="1" dirty="0" smtClean="0"/>
              <a:t>инфраструктуру (око 400.000.000,00 дин), </a:t>
            </a:r>
            <a:r>
              <a:rPr lang="sr-Cyrl-RS" sz="2400" i="1" dirty="0"/>
              <a:t>гајење, производњу шумског репродуктивног </a:t>
            </a:r>
            <a:r>
              <a:rPr lang="sr-Cyrl-RS" sz="2400" i="1" dirty="0" smtClean="0"/>
              <a:t>    материјала.</a:t>
            </a:r>
          </a:p>
          <a:p>
            <a:pPr marL="0" indent="0">
              <a:buNone/>
            </a:pPr>
            <a:endParaRPr lang="sr-Cyrl-RS" sz="2400" dirty="0" smtClean="0"/>
          </a:p>
          <a:p>
            <a:r>
              <a:rPr lang="sr-Cyrl-RS" sz="2400" dirty="0" smtClean="0"/>
              <a:t>Нове калкулације јединичних цена за радове – повећати јединичне цене за шумске путеве.</a:t>
            </a:r>
          </a:p>
          <a:p>
            <a:pPr marL="0" indent="0">
              <a:buNone/>
            </a:pPr>
            <a:endParaRPr lang="sr-Cyrl-R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38200" y="4813540"/>
            <a:ext cx="10515600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sr-Cyrl-RS" sz="2000" b="1" dirty="0" smtClean="0"/>
          </a:p>
          <a:p>
            <a:r>
              <a:rPr lang="sr-Cyrl-RS" sz="2000" b="1" dirty="0" smtClean="0"/>
              <a:t>Подизање </a:t>
            </a:r>
            <a:r>
              <a:rPr lang="sr-Cyrl-RS" sz="2000" b="1" dirty="0"/>
              <a:t>капацитета Управе за шуме на праћењу реализације уговорених радова и контролу извршених радова из ранијих година – поверавање послова институцијама</a:t>
            </a:r>
            <a:r>
              <a:rPr lang="sr-Cyrl-RS" sz="2000" b="1" dirty="0" smtClean="0"/>
              <a:t>.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10041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2400" b="1" dirty="0" smtClean="0"/>
              <a:t>- наставак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 smtClean="0"/>
              <a:t>Почетак реализације пројекта </a:t>
            </a:r>
            <a:r>
              <a:rPr lang="sr-Latn-RS" dirty="0" smtClean="0"/>
              <a:t>GEF</a:t>
            </a:r>
          </a:p>
          <a:p>
            <a:r>
              <a:rPr lang="sr-Cyrl-RS" dirty="0" smtClean="0"/>
              <a:t>Израда Нацрта програма развоја шумарства Републике Србије</a:t>
            </a:r>
          </a:p>
          <a:p>
            <a:r>
              <a:rPr lang="sr-Cyrl-RS" dirty="0" smtClean="0"/>
              <a:t>Припрема правилника, инструкција и др.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117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1653" y="379562"/>
            <a:ext cx="8885207" cy="614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RS" sz="1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Остали нормативно–правни послови и студијско-аналитички послови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C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4.1.</a:t>
            </a:r>
            <a:r>
              <a:rPr lang="sr-Cyrl-C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Урађени нацрти првостепених решења и закључака инспектора (6).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4.2.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Поступци промене намене шумског земљишта (56).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4.3.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Донето 22 решења о утврђивању висине накнаде за промену намене шума и шумског земљишта.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4.4.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C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Урађена мишљења и тумачења примене одредаба Закона о шумама, Закона о дивљачи и ловству и других прописа из области шумарства и ловства, на захтев других органа управе, правних и физичких лица (22).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4.5.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Дата мишљења на предлоге закона и других аката других органа (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и на просторне планове (38).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4.6.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Учешће у изради Нацрта закона о накнадама за коришћење природних добара.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4.7.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C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Урађени предлози аката Владе и спроведени поступци прибављања обавезних мишљења министарстава (5).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C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4.8. </a:t>
            </a:r>
            <a:r>
              <a:rPr lang="sr-Cyrl-C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Донета решења за службена путовања у иностранство</a:t>
            </a:r>
            <a:r>
              <a:rPr lang="sr-Cyrl-C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C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(7).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C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4.9.</a:t>
            </a:r>
            <a:r>
              <a:rPr lang="sr-Cyrl-C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Припремљен одговор на посланичко питање у вези сече шума на Фрушкој гори.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4.10.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Урађен део Правилника о унутрашњој организацији и систематизацији радних места Министарства - за Управу за шуме.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4.11.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Дата сагласност на </a:t>
            </a:r>
            <a:r>
              <a:rPr lang="sr-Latn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основа газдовања шумама, 26 на измене и допуне основа гзадовања шумама и 8 на санационе планове.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4.12.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Дата сагласност на 21 програм газдовања шумама физичких лица.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sr-Cyrl-RS" sz="1200" b="1" dirty="0">
                <a:latin typeface="Times New Roman" panose="02020603050405020304" pitchFamily="18" charset="0"/>
              </a:rPr>
              <a:t>4</a:t>
            </a:r>
            <a:r>
              <a:rPr lang="sr-Latn-RS" sz="1200" b="1" dirty="0">
                <a:latin typeface="Times New Roman" panose="02020603050405020304" pitchFamily="18" charset="0"/>
              </a:rPr>
              <a:t>.</a:t>
            </a:r>
            <a:r>
              <a:rPr lang="sr-Cyrl-RS" sz="1200" b="1" dirty="0">
                <a:latin typeface="Times New Roman" panose="02020603050405020304" pitchFamily="18" charset="0"/>
              </a:rPr>
              <a:t>13</a:t>
            </a:r>
            <a:r>
              <a:rPr lang="sr-Latn-RS" sz="1200" b="1" dirty="0">
                <a:latin typeface="Times New Roman" panose="02020603050405020304" pitchFamily="18" charset="0"/>
              </a:rPr>
              <a:t>.</a:t>
            </a:r>
            <a:r>
              <a:rPr lang="sr-Latn-RS" sz="1200" dirty="0">
                <a:latin typeface="Times New Roman" panose="02020603050405020304" pitchFamily="18" charset="0"/>
              </a:rPr>
              <a:t> </a:t>
            </a:r>
            <a:r>
              <a:rPr lang="sr-Cyrl-RS" sz="1200" dirty="0">
                <a:latin typeface="Times New Roman" panose="02020603050405020304" pitchFamily="18" charset="0"/>
              </a:rPr>
              <a:t>Спроведен поступак давања сагласности на ловне основе (37).</a:t>
            </a:r>
            <a:endParaRPr lang="en-US" sz="1200" dirty="0"/>
          </a:p>
          <a:p>
            <a:pPr algn="just">
              <a:spcAft>
                <a:spcPts val="0"/>
              </a:spcAft>
            </a:pPr>
            <a:r>
              <a:rPr lang="sr-Cyrl-RS" sz="1200" b="1" dirty="0">
                <a:latin typeface="Times New Roman" panose="02020603050405020304" pitchFamily="18" charset="0"/>
              </a:rPr>
              <a:t>4.14.</a:t>
            </a:r>
            <a:r>
              <a:rPr lang="sr-Cyrl-RS" sz="1200" dirty="0">
                <a:latin typeface="Times New Roman" panose="02020603050405020304" pitchFamily="18" charset="0"/>
              </a:rPr>
              <a:t> Дате сагласности на правилнике о газдовању ловиштима (8).</a:t>
            </a:r>
            <a:endParaRPr lang="en-US" sz="1200" dirty="0"/>
          </a:p>
          <a:p>
            <a:pPr algn="just">
              <a:spcAft>
                <a:spcPts val="0"/>
              </a:spcAft>
            </a:pPr>
            <a:r>
              <a:rPr lang="sr-Cyrl-RS" sz="1200" b="1" dirty="0">
                <a:latin typeface="Times New Roman" panose="02020603050405020304" pitchFamily="18" charset="0"/>
              </a:rPr>
              <a:t>4.15.</a:t>
            </a:r>
            <a:r>
              <a:rPr lang="sr-Cyrl-RS" sz="1200" dirty="0">
                <a:latin typeface="Times New Roman" panose="02020603050405020304" pitchFamily="18" charset="0"/>
              </a:rPr>
              <a:t> Усвојен један програм насељавања дивљачи у ловишту. </a:t>
            </a:r>
            <a:endParaRPr lang="en-US" sz="1200" dirty="0"/>
          </a:p>
          <a:p>
            <a:pPr algn="just">
              <a:spcAft>
                <a:spcPts val="0"/>
              </a:spcAft>
            </a:pPr>
            <a:r>
              <a:rPr lang="sr-Cyrl-RS" sz="1200" b="1" dirty="0">
                <a:latin typeface="Times New Roman" panose="02020603050405020304" pitchFamily="18" charset="0"/>
              </a:rPr>
              <a:t>4.16.</a:t>
            </a:r>
            <a:r>
              <a:rPr lang="sr-Cyrl-RS" sz="1200" dirty="0">
                <a:latin typeface="Times New Roman" panose="02020603050405020304" pitchFamily="18" charset="0"/>
              </a:rPr>
              <a:t> Донета Инструкција о мерама заштите дивљачи у ловиштима</a:t>
            </a:r>
            <a:br>
              <a:rPr lang="sr-Cyrl-RS" sz="1200" dirty="0">
                <a:latin typeface="Times New Roman" panose="02020603050405020304" pitchFamily="18" charset="0"/>
              </a:rPr>
            </a:br>
            <a:r>
              <a:rPr lang="sr-Cyrl-RS" sz="1200" dirty="0">
                <a:latin typeface="Times New Roman" panose="02020603050405020304" pitchFamily="18" charset="0"/>
              </a:rPr>
              <a:t>за време трајања неповољних временских прилика.</a:t>
            </a:r>
            <a:endParaRPr lang="en-US" sz="1200" dirty="0"/>
          </a:p>
          <a:p>
            <a:pPr algn="just">
              <a:spcAft>
                <a:spcPts val="0"/>
              </a:spcAft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4.17.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r-Cyrl-CS" sz="1200" dirty="0">
                <a:latin typeface="Times New Roman" panose="02020603050405020304" pitchFamily="18" charset="0"/>
              </a:rPr>
              <a:t>Издато 93 уверења о пореклу репродуктивног материјала шумског дрвећа и 53 уверења о признатом полазном материјалу (37 познатог порекла, 13 селекционисаног и 3 квалификованог).</a:t>
            </a:r>
            <a:endParaRPr lang="en-US" sz="1200" dirty="0"/>
          </a:p>
          <a:p>
            <a:pPr algn="just">
              <a:spcAft>
                <a:spcPts val="0"/>
              </a:spcAft>
            </a:pPr>
            <a:r>
              <a:rPr lang="sr-Cyrl-CS" sz="1200" b="1" dirty="0">
                <a:latin typeface="Times New Roman" panose="02020603050405020304" pitchFamily="18" charset="0"/>
              </a:rPr>
              <a:t>4.18.</a:t>
            </a:r>
            <a:r>
              <a:rPr lang="sr-Cyrl-CS" sz="1200" dirty="0">
                <a:latin typeface="Times New Roman" panose="02020603050405020304" pitchFamily="18" charset="0"/>
              </a:rPr>
              <a:t> Донето 17 решења о регистрациј</a:t>
            </a:r>
            <a:r>
              <a:rPr lang="sr-Cyrl-RS" sz="1200" dirty="0">
                <a:latin typeface="Times New Roman" panose="02020603050405020304" pitchFamily="18" charset="0"/>
              </a:rPr>
              <a:t>и</a:t>
            </a:r>
            <a:r>
              <a:rPr lang="sr-Cyrl-CS" sz="1200" dirty="0">
                <a:latin typeface="Times New Roman" panose="02020603050405020304" pitchFamily="18" charset="0"/>
              </a:rPr>
              <a:t> расадника украсног дрвећа и жбуња и 2 решења за брисање расадника украсног дрвећа и жбуња из Регистра.</a:t>
            </a:r>
            <a:endParaRPr lang="en-US" sz="1200" dirty="0"/>
          </a:p>
          <a:p>
            <a:pPr algn="just">
              <a:spcAft>
                <a:spcPts val="0"/>
              </a:spcAft>
            </a:pPr>
            <a:r>
              <a:rPr lang="sr-Cyrl-CS" sz="1200" b="1" dirty="0">
                <a:latin typeface="Times New Roman" panose="02020603050405020304" pitchFamily="18" charset="0"/>
              </a:rPr>
              <a:t>4.19.</a:t>
            </a:r>
            <a:r>
              <a:rPr lang="sr-Cyrl-CS" sz="1200" dirty="0">
                <a:latin typeface="Times New Roman" panose="02020603050405020304" pitchFamily="18" charset="0"/>
              </a:rPr>
              <a:t> Донето 372 закључка о утврђивању трошкова поступка контроле производње и здравственог прегледа расадника.</a:t>
            </a:r>
            <a:endParaRPr lang="en-US" sz="1200" dirty="0"/>
          </a:p>
          <a:p>
            <a:pPr algn="just">
              <a:spcAft>
                <a:spcPts val="0"/>
              </a:spcAft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4.20.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</a:t>
            </a:r>
            <a:r>
              <a:rPr lang="sr-Cyrl-CS" sz="1200" dirty="0">
                <a:latin typeface="Times New Roman" panose="02020603050405020304" pitchFamily="18" charset="0"/>
              </a:rPr>
              <a:t>зјашњења по захтевима Агенције за реституцију (22).</a:t>
            </a:r>
            <a:endParaRPr lang="en-US" sz="1200" dirty="0"/>
          </a:p>
          <a:p>
            <a:pPr algn="just">
              <a:spcAft>
                <a:spcPts val="0"/>
              </a:spcAft>
            </a:pPr>
            <a:r>
              <a:rPr lang="sr-Cyrl-CS" sz="1200" b="1" dirty="0">
                <a:latin typeface="Times New Roman" panose="02020603050405020304" pitchFamily="18" charset="0"/>
              </a:rPr>
              <a:t>4.21.</a:t>
            </a:r>
            <a:r>
              <a:rPr lang="sr-Cyrl-CS" sz="1200" dirty="0">
                <a:latin typeface="Times New Roman" panose="02020603050405020304" pitchFamily="18" charset="0"/>
              </a:rPr>
              <a:t> Донета решења о додели броја шумског жига (2).</a:t>
            </a:r>
            <a:endParaRPr lang="en-US" sz="1200" dirty="0"/>
          </a:p>
          <a:p>
            <a:pPr algn="just">
              <a:spcAft>
                <a:spcPts val="0"/>
              </a:spcAft>
            </a:pPr>
            <a:r>
              <a:rPr lang="sr-Cyrl-CS" sz="1200" b="1" dirty="0">
                <a:latin typeface="Times New Roman" panose="02020603050405020304" pitchFamily="18" charset="0"/>
              </a:rPr>
              <a:t>4.22</a:t>
            </a:r>
            <a:r>
              <a:rPr lang="sr-Cyrl-CS" sz="1200" dirty="0">
                <a:latin typeface="Times New Roman" panose="02020603050405020304" pitchFamily="18" charset="0"/>
              </a:rPr>
              <a:t>. Урађена изјашњења у споровима пред редовним судовима (2).</a:t>
            </a:r>
            <a:endParaRPr lang="en-US" sz="1200" dirty="0"/>
          </a:p>
          <a:p>
            <a:pPr algn="just">
              <a:spcAft>
                <a:spcPts val="0"/>
              </a:spcAft>
            </a:pPr>
            <a:r>
              <a:rPr lang="sr-Cyrl-CS" sz="1200" b="1" dirty="0">
                <a:latin typeface="Times New Roman" panose="02020603050405020304" pitchFamily="18" charset="0"/>
              </a:rPr>
              <a:t>4.23. </a:t>
            </a:r>
            <a:r>
              <a:rPr lang="sr-Cyrl-CS" sz="1200" dirty="0">
                <a:latin typeface="Times New Roman" panose="02020603050405020304" pitchFamily="18" charset="0"/>
              </a:rPr>
              <a:t>Донета решења о одобрењу сече по члану 9. став 3. Закона о шумама (19).</a:t>
            </a:r>
            <a:endParaRPr lang="en-US" sz="1200" dirty="0"/>
          </a:p>
          <a:p>
            <a:pPr algn="just">
              <a:spcAft>
                <a:spcPts val="0"/>
              </a:spcAft>
            </a:pPr>
            <a:r>
              <a:rPr lang="sr-Cyrl-CS" sz="1200" b="1" dirty="0">
                <a:latin typeface="Times New Roman" panose="02020603050405020304" pitchFamily="18" charset="0"/>
              </a:rPr>
              <a:t>4.24.</a:t>
            </a:r>
            <a:r>
              <a:rPr lang="sr-Cyrl-CS" sz="1200" dirty="0">
                <a:latin typeface="Times New Roman" panose="02020603050405020304" pitchFamily="18" charset="0"/>
              </a:rPr>
              <a:t> Урађени анекси уговора о додели ловишта на газдовање (60).</a:t>
            </a:r>
            <a:endParaRPr lang="en-US" sz="1200" dirty="0"/>
          </a:p>
          <a:p>
            <a:pPr algn="just">
              <a:spcAft>
                <a:spcPts val="0"/>
              </a:spcAft>
            </a:pPr>
            <a:r>
              <a:rPr lang="sr-Cyrl-CS" sz="1200" b="1" dirty="0">
                <a:latin typeface="Times New Roman" panose="02020603050405020304" pitchFamily="18" charset="0"/>
              </a:rPr>
              <a:t>4.24.</a:t>
            </a:r>
            <a:r>
              <a:rPr lang="sr-Cyrl-CS" sz="1200" dirty="0">
                <a:latin typeface="Times New Roman" panose="02020603050405020304" pitchFamily="18" charset="0"/>
              </a:rPr>
              <a:t> </a:t>
            </a:r>
            <a:r>
              <a:rPr lang="sr-Cyrl-CS" sz="1200" dirty="0" smtClean="0">
                <a:latin typeface="Times New Roman" panose="02020603050405020304" pitchFamily="18" charset="0"/>
              </a:rPr>
              <a:t>Спроведени конкурси и додељена средства субвенција (60</a:t>
            </a:r>
            <a:r>
              <a:rPr lang="sr-Cyrl-CS" sz="1200" dirty="0">
                <a:latin typeface="Times New Roman" panose="02020603050405020304" pitchFamily="18" charset="0"/>
              </a:rPr>
              <a:t>).</a:t>
            </a:r>
            <a:endParaRPr lang="en-US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74639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0558" y="690687"/>
            <a:ext cx="7263442" cy="5742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CS" sz="11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sr-Cyrl-CS" sz="1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Међународна сарадња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5.1.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Припремљени предлози 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IPA 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пројеката прекограничне сарадње (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CBC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са Румунијом, Црном Гором и БиХ о заштити шума од пожара.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5.2.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Припремљена документација за 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INTEREG IPA CBC 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пројекат са Словенијом.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342900" algn="l"/>
              </a:tabLst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sr-Latn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sr-Latn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Latn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C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Припремљени услови (</a:t>
            </a:r>
            <a:r>
              <a:rPr lang="en-US" sz="1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ToR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за пројекат: „</a:t>
            </a:r>
            <a:r>
              <a:rPr lang="sr-Cyrl-RS" sz="1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Organization of a train the trainers program on sustainable biomass supply chains for production of wood based fuel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ˮ у оквиру пројекта „Развој одрживог снабдевања биомасом у Србијиˮ, немачке агенције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GIZ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342900" algn="l"/>
              </a:tabLst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5.4.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Одржан састанак са 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амбасадорима о активностима 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FAO 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Србији.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5.5.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Реализација српскo-нeмaчкoг прojeктa у сeктoру шумaрствa, пoд нaзивoм „Рaзвoj и увoђeњe инoвaтивнoг кoнцeптa плaнирaњa гaздoвaњa шумaмa уз пoштoвaњe eкoнoмских, eкoлoшких (зaштитa oд пoплaвa, лeдoлoмa и пoжaрa) и сoциjaлних aспeкaтa у Србиjиˮ.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5.6.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Присуство в.д. директора Управе за шуме састанку на високом нивоу између Кине и земаља централне и источне Европе у вези сарадње у области шумарства, у Словенији – Брдо код Крања.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5.7. 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Потписан Споразум о сарадњи у оквиру Координационог механизма за сарадњу у области шумарства између Кине и земаља Средње и Источне Европе.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5.8.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Сталне активности у поглављу 27 (животна средина), имплементација ЕУ уредби везане за шумарство кроз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PLAC </a:t>
            </a:r>
            <a:r>
              <a:rPr lang="sr-Cyrl-R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ENVAP II</a:t>
            </a:r>
            <a:r>
              <a:rPr lang="sr-Cyrl-R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пројекат.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C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5.9.</a:t>
            </a:r>
            <a:r>
              <a:rPr lang="sr-Cyrl-C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Учешће представника Управе за шуме у раду састанка организованог и финансираног од стране </a:t>
            </a:r>
            <a:r>
              <a:rPr lang="sr-Latn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FAO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Минску о успостављању мреже земаља Европе и централне Азије за праћење инвазивних врста у шумарству. 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5.10.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Одржан почетни састанак за припрему пројекта „Допринос одрживог газдовања шумама ниским емисијама и прилагодљивом развојуˮ који финансира Global Environmetal Facility (GEF), а реализују UN FAO и Министарство пољопривреде и заштите животне средине Републике Србије у периоду 2017 - 2020.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R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sr-Latn-R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sr-Cyrl-R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sr-Latn-R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sr-Latn-R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Учешће у раду групе за везу ради реализације пројекта 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сарадње у области шумарства</a:t>
            </a:r>
            <a:r>
              <a:rPr lang="sr-Cyrl-R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између Кине и земаља централне и источне Европе.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R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5.12.</a:t>
            </a:r>
            <a:r>
              <a:rPr lang="sr-Cyrl-R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Припрема пројекта у области газдовања дивљачи у сарадњи са FAO.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14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4898" y="885355"/>
            <a:ext cx="7479102" cy="446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r-Cyrl-CS" sz="1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Остали послови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C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6.1.</a:t>
            </a:r>
            <a:r>
              <a:rPr lang="sr-Cyrl-C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Урађени радни циљеви за 2016. годину и спроведено оцењивање државних службеника у складу са Удредбом о оцењивању.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C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6.2</a:t>
            </a:r>
            <a:r>
              <a:rPr lang="sr-Cyrl-C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Урађено и</a:t>
            </a:r>
            <a:r>
              <a:rPr lang="sr-Cyrl-C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зјашњење Државном правобранилашву о извештају Државне ревизорске институције.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C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6.3.</a:t>
            </a:r>
            <a:r>
              <a:rPr lang="sr-Cyrl-C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Урађен попис основних средстава Управе за шуме.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C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6.4.</a:t>
            </a:r>
            <a:r>
              <a:rPr lang="sr-Cyrl-C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Урађене информације од јавног значаја (17).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C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6.5.</a:t>
            </a:r>
            <a:r>
              <a:rPr lang="sr-Cyrl-C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Урађен План јавних набавки Управе за шуме за 2016. годину и план за централизоване јавне набавке.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C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6.6</a:t>
            </a:r>
            <a:r>
              <a:rPr lang="sr-Cyrl-C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Спроведени поступци јавних набавки у складу са Планом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C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6.7.</a:t>
            </a:r>
            <a:r>
              <a:rPr lang="sr-Cyrl-C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Учествовање у поступку преговарања и усаглашавања Колективног уговора ЈП „Србијашумеˮ.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C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6.8.</a:t>
            </a:r>
            <a:r>
              <a:rPr lang="sr-Cyrl-C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Одговори на тужбе ради накнаде штете од дивљачи (3).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C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6.9.</a:t>
            </a:r>
            <a:r>
              <a:rPr lang="sr-Cyrl-C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Одржани састанци са свим директорима јавних предузећа за газдовање шумама и националним парковима и 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презентован концепт политике шумарства у наредном периоду (2).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6.10.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Одржан семинар у вези заштите шума са представницима овлашћених институција за послове заштите здравља биља и корисника шума, презентовани годишњи извештаји овлашћених институција.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6.11.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Учешће у радионици о изградњи капацитета за </a:t>
            </a:r>
            <a:r>
              <a:rPr lang="sr-Latn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NATURA 2000.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6.12. 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Уређен и ажуриран сајт Управе за шуме.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sr-Latn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.1</a:t>
            </a: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sr-Latn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Latn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Ажуриран Информатор о раду Управе и објављен на сајту Министарства.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6.14.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Започет поступак преноса права коришћења државних шума које се у катастру непокретности воде на Министарство, на јавна предузећа за газдовање шумама, припремљени акти за Владу.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sr-Cyrl-RS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6.15.</a:t>
            </a:r>
            <a:r>
              <a:rPr lang="sr-Cyrl-R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Припремљен предлог буџета за 2017. годину у делу који се односи на Управу за шуме.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280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151189" cy="928837"/>
          </a:xfrm>
        </p:spPr>
        <p:txBody>
          <a:bodyPr>
            <a:noAutofit/>
          </a:bodyPr>
          <a:lstStyle/>
          <a:p>
            <a:pPr algn="ctr"/>
            <a:r>
              <a:rPr lang="sr-Cyrl-CS" sz="1600" b="1" dirty="0">
                <a:latin typeface="+mn-lt"/>
              </a:rPr>
              <a:t>И З В Е Ш Т А Ј</a:t>
            </a:r>
            <a:r>
              <a:rPr lang="en-US" sz="1600" dirty="0">
                <a:latin typeface="+mn-lt"/>
              </a:rPr>
              <a:t/>
            </a:r>
            <a:br>
              <a:rPr lang="en-US" sz="1600" dirty="0">
                <a:latin typeface="+mn-lt"/>
              </a:rPr>
            </a:br>
            <a:r>
              <a:rPr lang="sr-Cyrl-CS" sz="1600" b="1" dirty="0">
                <a:latin typeface="+mn-lt"/>
              </a:rPr>
              <a:t>о нормативно-правним, студијско-аналитичким пословима и међународној сарадњи у периоду јануар-октобар 2016</a:t>
            </a:r>
            <a:r>
              <a:rPr lang="sr-Cyrl-CS" sz="1600" b="1" dirty="0" smtClean="0">
                <a:latin typeface="+mn-lt"/>
              </a:rPr>
              <a:t>. – број урађених аката</a:t>
            </a:r>
            <a:r>
              <a:rPr lang="en-US" sz="1600" dirty="0">
                <a:latin typeface="+mn-lt"/>
              </a:rPr>
              <a:t/>
            </a:r>
            <a:br>
              <a:rPr lang="en-US" sz="1600" dirty="0">
                <a:latin typeface="+mn-lt"/>
              </a:rPr>
            </a:br>
            <a:endParaRPr lang="en-US" sz="1600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3261085"/>
              </p:ext>
            </p:extLst>
          </p:nvPr>
        </p:nvGraphicFramePr>
        <p:xfrm>
          <a:off x="649857" y="1998153"/>
          <a:ext cx="10515600" cy="348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581"/>
                <a:gridCol w="2760453"/>
                <a:gridCol w="3648973"/>
                <a:gridCol w="2849593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CS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Нормативно - правни послови (припрема закона, правилника, закључака Владе и</a:t>
                      </a:r>
                      <a:r>
                        <a:rPr lang="sr-Cyrl-CS" sz="1800" b="1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сл.)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Остали нормативно–правни послови и студијско-аналитички послови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Cyrl-CS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Остали послови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Број аката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1073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30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Cyrl-RS" dirty="0" smtClean="0"/>
                        <a:t>Укупно: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sr-Cyrl-RS" b="1" u="sng" dirty="0" smtClean="0"/>
                        <a:t>1115</a:t>
                      </a:r>
                      <a:endParaRPr lang="en-US" b="1" u="sn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endParaRPr lang="sr-Cyrl-RS" dirty="0" smtClean="0"/>
                    </a:p>
                    <a:p>
                      <a:pPr algn="ctr"/>
                      <a:r>
                        <a:rPr lang="sr-Cyrl-RS" dirty="0" smtClean="0"/>
                        <a:t>+ одговори дати мејловима, кроз непосредну комуникацију са странкама телефоном и састанци...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147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42867"/>
            <a:ext cx="8784566" cy="2061714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txBody>
          <a:bodyPr>
            <a:normAutofit/>
          </a:bodyPr>
          <a:lstStyle/>
          <a:p>
            <a:r>
              <a:rPr lang="sr-Cyrl-RS" sz="2800" b="1" dirty="0">
                <a:latin typeface="+mn-lt"/>
              </a:rPr>
              <a:t>Расподела средстава </a:t>
            </a:r>
            <a:r>
              <a:rPr lang="sr-Cyrl-RS" sz="2800" b="1" dirty="0" smtClean="0">
                <a:latin typeface="+mn-lt"/>
              </a:rPr>
              <a:t>субвенција</a:t>
            </a:r>
            <a:br>
              <a:rPr lang="sr-Cyrl-RS" sz="2800" b="1" dirty="0" smtClean="0">
                <a:latin typeface="+mn-lt"/>
              </a:rPr>
            </a:br>
            <a:r>
              <a:rPr lang="sr-Cyrl-RS" sz="2800" b="1" dirty="0" smtClean="0">
                <a:latin typeface="+mn-lt"/>
              </a:rPr>
              <a:t> </a:t>
            </a:r>
            <a:r>
              <a:rPr lang="sr-Cyrl-RS" sz="2800" b="1" dirty="0">
                <a:latin typeface="+mn-lt"/>
              </a:rPr>
              <a:t>Буџетског фонда за </a:t>
            </a:r>
            <a:r>
              <a:rPr lang="sr-Cyrl-RS" sz="2800" b="1" dirty="0" smtClean="0">
                <a:latin typeface="+mn-lt"/>
              </a:rPr>
              <a:t>шуме у 2016. години</a:t>
            </a:r>
            <a:br>
              <a:rPr lang="sr-Cyrl-RS" sz="2800" b="1" dirty="0" smtClean="0">
                <a:latin typeface="+mn-lt"/>
              </a:rPr>
            </a:br>
            <a:endParaRPr 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185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922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sr-Cyrl-RS" sz="2800" dirty="0" smtClean="0"/>
              <a:t> </a:t>
            </a:r>
            <a:r>
              <a:rPr lang="sr-Cyrl-RS" sz="2800" b="1" u="sng" dirty="0" smtClean="0"/>
              <a:t>Систем субвенција</a:t>
            </a:r>
            <a:endParaRPr lang="en-US" sz="28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sz="2400" i="1" dirty="0" smtClean="0"/>
              <a:t>Додела средстава </a:t>
            </a:r>
            <a:r>
              <a:rPr lang="sr-Cyrl-RS" sz="2400" dirty="0" smtClean="0"/>
              <a:t>: члан 88. Закона о шумама, Правилник о </a:t>
            </a:r>
            <a:r>
              <a:rPr lang="sr-Cyrl-CS" sz="2400" dirty="0" smtClean="0"/>
              <a:t>ближим </a:t>
            </a:r>
            <a:r>
              <a:rPr lang="sr-Cyrl-CS" sz="2400" dirty="0"/>
              <a:t>условима, као и начину доделе и коришћења средстава </a:t>
            </a:r>
            <a:r>
              <a:rPr lang="sr-Cyrl-CS" sz="2400" dirty="0" smtClean="0"/>
              <a:t>..... </a:t>
            </a:r>
            <a:r>
              <a:rPr lang="sr-Cyrl-CS" sz="2400" dirty="0"/>
              <a:t>(„Службени гласник РС”, </a:t>
            </a:r>
            <a:r>
              <a:rPr lang="sr-Cyrl-CS" sz="2400" dirty="0" smtClean="0"/>
              <a:t>бр</a:t>
            </a:r>
            <a:r>
              <a:rPr lang="sr-Latn-RS" sz="2400" dirty="0" smtClean="0"/>
              <a:t>. </a:t>
            </a:r>
            <a:r>
              <a:rPr lang="sr-Cyrl-CS" sz="2400" dirty="0" smtClean="0"/>
              <a:t>17/13</a:t>
            </a:r>
            <a:r>
              <a:rPr lang="sr-Latn-RS" sz="2400" dirty="0" smtClean="0"/>
              <a:t> i 20/16</a:t>
            </a:r>
            <a:r>
              <a:rPr lang="sr-Cyrl-CS" sz="2400" dirty="0" smtClean="0"/>
              <a:t>), Уредба Владе о утврђивању Годишњег програма коришћења средстава Б. фонда за шуме.</a:t>
            </a:r>
          </a:p>
          <a:p>
            <a:pPr marL="0" indent="0">
              <a:buNone/>
            </a:pPr>
            <a:endParaRPr lang="sr-Cyrl-CS" sz="2400" dirty="0" smtClean="0"/>
          </a:p>
          <a:p>
            <a:r>
              <a:rPr lang="sr-Cyrl-CS" sz="2400" dirty="0" smtClean="0"/>
              <a:t>У 2016. години расписана три конкурса, за укупно </a:t>
            </a:r>
            <a:r>
              <a:rPr lang="sr-Cyrl-CS" sz="2400" b="1" dirty="0" smtClean="0"/>
              <a:t>447.550.000</a:t>
            </a:r>
            <a:r>
              <a:rPr lang="sr-Cyrl-CS" sz="2400" dirty="0" smtClean="0"/>
              <a:t> динара – извештаји на сајту Управе за шуме </a:t>
            </a:r>
            <a:r>
              <a:rPr lang="sr-Latn-RS" sz="2400" dirty="0" smtClean="0">
                <a:hlinkClick r:id="rId2"/>
              </a:rPr>
              <a:t>www.upravazasume.gov.rs</a:t>
            </a:r>
            <a:r>
              <a:rPr lang="sr-Latn-RS" sz="2400" dirty="0" smtClean="0"/>
              <a:t> .</a:t>
            </a:r>
          </a:p>
          <a:p>
            <a:pPr marL="0" indent="0">
              <a:buNone/>
            </a:pPr>
            <a:endParaRPr lang="sr-Cyrl-RS" sz="2400" dirty="0" smtClean="0"/>
          </a:p>
          <a:p>
            <a:r>
              <a:rPr lang="sr-Cyrl-RS" sz="2400" dirty="0" smtClean="0"/>
              <a:t>Реализовано </a:t>
            </a:r>
            <a:r>
              <a:rPr lang="sr-Cyrl-RS" sz="2400" b="1" u="sng" dirty="0" smtClean="0"/>
              <a:t>434.312.634,00</a:t>
            </a:r>
            <a:r>
              <a:rPr lang="sr-Cyrl-RS" sz="2400" dirty="0" smtClean="0"/>
              <a:t> дин (</a:t>
            </a:r>
            <a:r>
              <a:rPr lang="sr-Cyrl-RS" sz="2400" b="1" dirty="0" smtClean="0"/>
              <a:t>97,04%</a:t>
            </a:r>
            <a:r>
              <a:rPr lang="sr-Cyrl-RS" sz="2400" dirty="0" smtClean="0"/>
              <a:t>).</a:t>
            </a:r>
            <a:endParaRPr lang="sr-Latn-RS" sz="2400" dirty="0" smtClean="0"/>
          </a:p>
          <a:p>
            <a:pPr marL="0" indent="0">
              <a:buNone/>
            </a:pP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358940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2253</Words>
  <Application>Microsoft Office PowerPoint</Application>
  <PresentationFormat>Widescreen</PresentationFormat>
  <Paragraphs>518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 Theme</vt:lpstr>
      <vt:lpstr>ОДСЕК ЗА ШУМАРСКУ ПОЛИТИКУ И РЕАЛИЗАЦИЈУ МЕРА НА УНАПРЕЂЕЊУ ШУМАРСТВА </vt:lpstr>
      <vt:lpstr>Делокруг рада Одсека:</vt:lpstr>
      <vt:lpstr>PowerPoint Presentation</vt:lpstr>
      <vt:lpstr>PowerPoint Presentation</vt:lpstr>
      <vt:lpstr>PowerPoint Presentation</vt:lpstr>
      <vt:lpstr>PowerPoint Presentation</vt:lpstr>
      <vt:lpstr>И З В Е Ш Т А Ј о нормативно-правним, студијско-аналитичким пословима и међународној сарадњи у периоду јануар-октобар 2016. – број урађених аката </vt:lpstr>
      <vt:lpstr>Расподела средстава субвенција  Буџетског фонда за шуме у 2016. години </vt:lpstr>
      <vt:lpstr> Систем субвенција</vt:lpstr>
      <vt:lpstr>Преглед уговорених и извршених радова у 2016. години из средстава субвенција по обиму и средствима</vt:lpstr>
      <vt:lpstr>Однос уговорено/извршено (дин) у 2016. - субвенције</vt:lpstr>
      <vt:lpstr>Исплаћена средства субвенција за извршене радове 2014-2016.</vt:lpstr>
      <vt:lpstr>Исплаћене субвенције Буџетског фонда за шуме 2014, 2015. и 2016. године</vt:lpstr>
      <vt:lpstr>Шумски путеви – однос улагања 2014 – 2016.</vt:lpstr>
      <vt:lpstr>Заштита шума – изградња ПП пруге ШГ Рашка</vt:lpstr>
      <vt:lpstr>ROT STOP – премазивање пањева </vt:lpstr>
      <vt:lpstr>Пошумљавање – подела садница физичким лицима</vt:lpstr>
      <vt:lpstr>Пошумљавање – подела садница физичким лицима</vt:lpstr>
      <vt:lpstr>Нега природних младих састојина ШУ Тутин, гј „Јарут“</vt:lpstr>
      <vt:lpstr>Нега природних младих састојина ШУ Брус</vt:lpstr>
      <vt:lpstr>Одбијени радови на нези природних младих састојина ШГ Крагујевац</vt:lpstr>
      <vt:lpstr>Градња и реконструкција шумских путева</vt:lpstr>
      <vt:lpstr>Градња и реконструкција шумских путева</vt:lpstr>
      <vt:lpstr>Градња и реконструкција шумских путева</vt:lpstr>
      <vt:lpstr>Изграђен мост на шумском путу уз средства субвенција ЈП „Србијашуме“ ШГ „Расина“ Крушевац</vt:lpstr>
      <vt:lpstr>Производња шумског семена и садног материјала - недовољна</vt:lpstr>
      <vt:lpstr>Укупно производња шумскиг садница за пошумљавање у 2016 – најважније врсте Извор: извештаји овлашћених институиција за контролу производње</vt:lpstr>
      <vt:lpstr>PowerPoint Presentation</vt:lpstr>
      <vt:lpstr>Контејнерске саднице смрче за пошумљавање – промена боје</vt:lpstr>
      <vt:lpstr>Субвенције у шумама физичких лица – удружења шумовласника у 2016. – градња и реконструкција шумских путева</vt:lpstr>
      <vt:lpstr>Извештаји о финансираним развојно-истраживачким и осталим пројектима у складу са Стратегијом развоја шумарства постављени на сајту Управе за шуме http://www.upravazasume.gov.rs/domaci-projekti/ </vt:lpstr>
      <vt:lpstr>И још....</vt:lpstr>
      <vt:lpstr>ПЛАН РАДА ОДСЕКА ЗА 2017.</vt:lpstr>
      <vt:lpstr>- наставак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Ljiljana Sovilj</dc:creator>
  <cp:lastModifiedBy>Ljiljana Sovilj</cp:lastModifiedBy>
  <cp:revision>112</cp:revision>
  <dcterms:created xsi:type="dcterms:W3CDTF">2016-12-19T12:36:10Z</dcterms:created>
  <dcterms:modified xsi:type="dcterms:W3CDTF">2016-12-22T13:51:00Z</dcterms:modified>
</cp:coreProperties>
</file>