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1" r:id="rId3"/>
    <p:sldId id="257" r:id="rId4"/>
    <p:sldId id="272" r:id="rId5"/>
    <p:sldId id="274" r:id="rId6"/>
    <p:sldId id="281" r:id="rId7"/>
    <p:sldId id="273" r:id="rId8"/>
    <p:sldId id="275" r:id="rId9"/>
    <p:sldId id="269" r:id="rId10"/>
    <p:sldId id="277" r:id="rId11"/>
    <p:sldId id="276" r:id="rId12"/>
    <p:sldId id="278" r:id="rId13"/>
    <p:sldId id="283" r:id="rId14"/>
    <p:sldId id="279" r:id="rId15"/>
    <p:sldId id="266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45AE1-08FE-404C-B268-BA06BA4D72FE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F5900-ED6D-4140-ACD1-1A15A7CEE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7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7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7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1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1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8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0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1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4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C2792-0371-4AC0-945D-0DBA5FD4E973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8F51-056A-45F2-AD7C-FA5408A29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3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136" y="207818"/>
            <a:ext cx="10241280" cy="291028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ГОДИШЊИ ИЗВЕШТАЈ</a:t>
            </a:r>
            <a:br>
              <a:rPr lang="sr-Cyrl-R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 smtClean="0"/>
              <a:t/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08099"/>
          </a:xfrm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ЗА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ПЛАНИРАЊЕ</a:t>
            </a: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ОДРЖИВИ РАЗВОЈ У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ШУМАРСТВУ</a:t>
            </a:r>
          </a:p>
          <a:p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21. 12. 2017. </a:t>
            </a:r>
          </a:p>
          <a:p>
            <a:r>
              <a:rPr lang="sr-Cyrl-R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196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RS" sz="2800" b="1" dirty="0"/>
              <a:t>PREMER  SASTOJINA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4833072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sr-Cyrl-RS" b="1" dirty="0"/>
              <a:t>Начин премера</a:t>
            </a:r>
            <a:endParaRPr lang="en-US" dirty="0"/>
          </a:p>
          <a:p>
            <a:pPr algn="just"/>
            <a:r>
              <a:rPr lang="sr-Cyrl-RS" dirty="0"/>
              <a:t>Након издвајања и обележавања граница састојина-одсека започети премер који се врши према Стручно-техничким упутствима.</a:t>
            </a:r>
            <a:endParaRPr lang="en-US" dirty="0"/>
          </a:p>
          <a:p>
            <a:pPr algn="ctr"/>
            <a:r>
              <a:rPr lang="sr-Cyrl-RS" b="1" dirty="0"/>
              <a:t>Методи  премера:</a:t>
            </a:r>
            <a:endParaRPr lang="en-US" dirty="0"/>
          </a:p>
          <a:p>
            <a:pPr lvl="0" algn="just"/>
            <a:r>
              <a:rPr lang="sr-Cyrl-RS" b="1" dirty="0"/>
              <a:t>Метод делимичног премера,</a:t>
            </a:r>
            <a:endParaRPr lang="en-US" b="1" dirty="0"/>
          </a:p>
          <a:p>
            <a:pPr lvl="0" algn="just"/>
            <a:r>
              <a:rPr lang="sr-Cyrl-RS" b="1" dirty="0"/>
              <a:t>Метод потпуног-тоталног премера,</a:t>
            </a:r>
            <a:endParaRPr lang="en-US" b="1" dirty="0"/>
          </a:p>
          <a:p>
            <a:pPr lvl="0" algn="just"/>
            <a:r>
              <a:rPr lang="sr-Cyrl-RS" b="1" dirty="0"/>
              <a:t>Комбинован премер (потпун и делимичан)</a:t>
            </a:r>
            <a:endParaRPr lang="en-US" b="1" dirty="0"/>
          </a:p>
          <a:p>
            <a:pPr lvl="0" algn="just"/>
            <a:r>
              <a:rPr lang="sr-Cyrl-RS" b="1" dirty="0"/>
              <a:t>Метод процене</a:t>
            </a:r>
            <a:endParaRPr lang="en-US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463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457199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/>
              <a:t>PREMER  SASTOJINA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610985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r-Cyrl-RS" sz="2200" b="1" dirty="0"/>
              <a:t>Степен хомогености </a:t>
            </a:r>
            <a:endParaRPr lang="en-US" sz="2200" b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1-   </a:t>
            </a:r>
            <a:r>
              <a:rPr lang="sr-Cyrl-RS" sz="2200" dirty="0"/>
              <a:t>младе састојине склопа већег од  0,9  са малом варијабилношћу      димензија око средњег пречника и средње висине је мали, типично једнодобне састојине,</a:t>
            </a:r>
            <a:endParaRPr lang="sr-Latn-R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2</a:t>
            </a:r>
            <a:r>
              <a:rPr lang="sr-Cyrl-RS" sz="2200" dirty="0"/>
              <a:t>. - углавном средњедобне и дозревасјуће састојине скоро  потпуног склопа између 0,8-0,9, још  увек мале варијабилошћу димензија, једнодобне сатојине са доста правилном дебљинском и висинском структуром, 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3.-  </a:t>
            </a:r>
            <a:r>
              <a:rPr lang="sr-Cyrl-RS" sz="2200" dirty="0"/>
              <a:t>састојине са већом варијабилношћу запремине по одсеку и већом варијабилношћу димензија стабала по површини , склопа између 0,7-0,8, по дебљинској и висинској структури одступа од структуре типичне за једнодобне састојинр (почетак појаве двоспратности),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4.- </a:t>
            </a:r>
            <a:r>
              <a:rPr lang="sr-Cyrl-RS" sz="2200" dirty="0"/>
              <a:t>састојине по дебљинској и висинској структури знатно одступају од типичне једнодобне структуре,  са већом варијабилношћу димензија стабала, са  нешто прекинутим склопом око  0,6-0,7,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5.- </a:t>
            </a:r>
            <a:r>
              <a:rPr lang="sr-Cyrl-RS" sz="2200" dirty="0"/>
              <a:t>састојине са још већом разликом запремине по површини, односно неравномерно распоређеним стаблима по одсеку (смењују се групетањих и дебљих стабала). Склоп доста прекинут, изгледају као да је спроведен припремни, оплодни сек. Обично су то мешовите сатојине са два или више спратова.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6.-  </a:t>
            </a:r>
            <a:r>
              <a:rPr lang="sr-Cyrl-RS" sz="2200" dirty="0"/>
              <a:t>састојине за које је карактеристично да се на малој површини налазе стабла свих димензија. Велика варијабилношћу запремине по површини, а дебљинска и висинска структура врло је блиска пребирној структури,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b="1" dirty="0"/>
              <a:t>Степен 7.- </a:t>
            </a:r>
            <a:r>
              <a:rPr lang="sr-Cyrl-RS" sz="2200" dirty="0"/>
              <a:t>деградиране састојине склопа 0,2-0,4, са малим бројем стабала од 20 до 60 , стабла неравномерно распоређени по површини, а ако има млада сатојина у доњем спрату има изглед сатојине са заосталим семењацима </a:t>
            </a:r>
            <a:endParaRPr lang="en-US" sz="2200" dirty="0"/>
          </a:p>
          <a:p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8224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54032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RS" sz="2800" b="1" dirty="0"/>
              <a:t>PREMER  SASTOJINA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943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200" b="1" dirty="0"/>
              <a:t>Делимични премер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200" dirty="0" smtClean="0"/>
              <a:t>Делимични </a:t>
            </a:r>
            <a:r>
              <a:rPr lang="sr-Cyrl-RS" sz="2200" dirty="0"/>
              <a:t>премер примењује се у састојинама у којима се редовно газдује, а заснован је на математичко-статистичким принципима .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Метод делимичног премера примењује се у степенима хомогености 1, 2, 3, 4, и 5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Основни параметри које треба одредити су: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број  (проценат) примерних површина,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величина (ширина) примерних површина,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распоред примерних површина по површини одсека</a:t>
            </a:r>
            <a:r>
              <a:rPr lang="sr-Cyrl-RS" sz="2200" dirty="0" smtClean="0"/>
              <a:t>.</a:t>
            </a:r>
            <a:endParaRPr lang="en-US" sz="22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r-Cyrl-RS" sz="2200" b="1" dirty="0"/>
              <a:t>Број  (проценат) примерних површина:</a:t>
            </a:r>
            <a:endParaRPr lang="en-US" sz="2200" b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за степен 1 ................   9 кругова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за степен 2 ................ 15 кругова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за степен 3 ................. 25 кругова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за стеоен 4 ................38 кругова</a:t>
            </a:r>
            <a:endParaRPr lang="en-US" sz="22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за степен 5 .................54 круга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200" dirty="0"/>
              <a:t>По правилу број стабала на примернос површини у облику круга са константним полупречником од 15 до 25 стабала</a:t>
            </a:r>
            <a:endParaRPr lang="en-US" sz="2200" dirty="0"/>
          </a:p>
          <a:p>
            <a:pPr marL="0" indent="0" algn="ctr">
              <a:buNone/>
            </a:pPr>
            <a:r>
              <a:rPr lang="sr-Latn-RS" sz="2200" b="1" dirty="0" smtClean="0"/>
              <a:t>Pp= </a:t>
            </a:r>
            <a:r>
              <a:rPr lang="sr-Latn-RS" sz="2200" b="1" u="sng" dirty="0"/>
              <a:t>p</a:t>
            </a:r>
            <a:r>
              <a:rPr lang="sr-Latn-RS" sz="2200" b="1" u="sng" dirty="0" smtClean="0"/>
              <a:t> x n  </a:t>
            </a:r>
            <a:r>
              <a:rPr lang="sr-Latn-RS" sz="2200" b="1" dirty="0" smtClean="0"/>
              <a:t>.100</a:t>
            </a:r>
          </a:p>
          <a:p>
            <a:pPr marL="0" indent="0" algn="ctr">
              <a:buNone/>
            </a:pPr>
            <a:r>
              <a:rPr lang="sr-Latn-RS" sz="2200" b="1" dirty="0" smtClean="0"/>
              <a:t>  P</a:t>
            </a:r>
            <a:endParaRPr lang="sr-Latn-RS" sz="2200" b="1" u="sng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3677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62345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RS" sz="2800" b="1" dirty="0"/>
              <a:t>PREMER  SASTOJINA</a:t>
            </a:r>
            <a:endParaRPr lang="sr-Latn-R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635865"/>
              </p:ext>
            </p:extLst>
          </p:nvPr>
        </p:nvGraphicFramePr>
        <p:xfrm>
          <a:off x="2119746" y="1025236"/>
          <a:ext cx="7980218" cy="46412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473863"/>
                <a:gridCol w="1506355"/>
              </a:tblGrid>
              <a:tr h="11603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do 300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stabala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ha</a:t>
                      </a:r>
                      <a:endParaRPr lang="sr-Latn-R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US" sz="2400" dirty="0" err="1">
                          <a:solidFill>
                            <a:schemeClr val="tx1"/>
                          </a:solidFill>
                          <a:effectLst/>
                        </a:rPr>
                        <a:t>ari</a:t>
                      </a:r>
                      <a:endParaRPr lang="sr-Latn-R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1603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od 300 - 700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stabala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ha</a:t>
                      </a:r>
                      <a:endParaRPr lang="sr-Latn-R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5 ari</a:t>
                      </a:r>
                      <a:endParaRPr lang="sr-Latn-RS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1603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od 700 - 1.500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stabala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effectLst/>
                        </a:rPr>
                        <a:t> ha</a:t>
                      </a:r>
                      <a:endParaRPr lang="sr-Latn-RS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2 </a:t>
                      </a:r>
                      <a:r>
                        <a:rPr lang="en-US" sz="2400" dirty="0" err="1">
                          <a:effectLst/>
                        </a:rPr>
                        <a:t>ara</a:t>
                      </a:r>
                      <a:endParaRPr lang="sr-Latn-RS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16031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</a:rPr>
                        <a:t>preko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 1.500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</a:rPr>
                        <a:t>stabala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ha</a:t>
                      </a:r>
                      <a:endParaRPr lang="sr-Latn-R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1 </a:t>
                      </a:r>
                      <a:r>
                        <a:rPr lang="en-US" sz="2800" dirty="0" err="1" smtClean="0">
                          <a:effectLst/>
                        </a:rPr>
                        <a:t>ar</a:t>
                      </a:r>
                      <a:endParaRPr lang="sr-Latn-RS" sz="28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r-Latn-RS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915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2"/>
            <a:ext cx="10515600" cy="47105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/>
              <a:t>PREMER  SASTOJINA</a:t>
            </a: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8145"/>
            <a:ext cx="10515600" cy="588818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sr-Latn-RS" sz="2400" b="1" dirty="0" smtClean="0"/>
              <a:t> </a:t>
            </a:r>
            <a:r>
              <a:rPr lang="sr-Cyrl-RS" sz="2400" b="1" dirty="0" smtClean="0"/>
              <a:t>Метод </a:t>
            </a:r>
            <a:r>
              <a:rPr lang="sr-Cyrl-RS" sz="2400" b="1" dirty="0"/>
              <a:t>потпуног-тоталног премера</a:t>
            </a:r>
            <a:endParaRPr lang="sr-Latn-RS" sz="24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Cyrl-RS" sz="2000" b="1" dirty="0" smtClean="0"/>
              <a:t>Стручно-техничка </a:t>
            </a:r>
            <a:r>
              <a:rPr lang="sr-Cyrl-RS" sz="2000" b="1" dirty="0"/>
              <a:t>упутстава:</a:t>
            </a:r>
            <a:endParaRPr lang="sr-Latn-RS" sz="2000" b="1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000" dirty="0"/>
              <a:t>У свим високим састојинама последњег добног разреда (зрелим састојинама),</a:t>
            </a:r>
            <a:endParaRPr lang="sr-Latn-RS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000" dirty="0"/>
              <a:t>и у свим осталим састојинама код којих би применом делимичног премера проценат примерних површина вбио већи од 30%,</a:t>
            </a:r>
            <a:endParaRPr lang="sr-Latn-RS" sz="2000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000" dirty="0"/>
              <a:t>У свим одсецима у којима се примењује </a:t>
            </a:r>
            <a:r>
              <a:rPr lang="sr-Cyrl-RS" sz="2000" b="1" dirty="0"/>
              <a:t>контролни метод</a:t>
            </a:r>
            <a:r>
              <a:rPr lang="sr-Cyrl-RS" sz="2000" dirty="0"/>
              <a:t> газдовања шумама.</a:t>
            </a:r>
            <a:endParaRPr lang="sr-Latn-R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000" b="1" dirty="0"/>
              <a:t>Метод потпуног-тоталног премера примењује се у степену хомогености 6.</a:t>
            </a:r>
            <a:endParaRPr lang="sr-Latn-RS" sz="2000" b="1" dirty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sr-Latn-RS" sz="2000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Cyrl-RS" dirty="0"/>
              <a:t> </a:t>
            </a:r>
            <a:r>
              <a:rPr lang="sr-Cyrl-RS" b="1" dirty="0"/>
              <a:t> Комбинован премер (потпун и делимичан)</a:t>
            </a:r>
            <a:endParaRPr lang="sr-Latn-RS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sr-Cyrl-RS" sz="2000" dirty="0"/>
              <a:t>Примењује се у степену хомогености 7 (потпун премер у горњем спрату, а у доњем, у колико је формиран и изнад таксационе границе, делимични премер по одговарајућем степену хомогености.</a:t>
            </a:r>
            <a:endParaRPr lang="sr-Latn-RS" sz="2000" dirty="0"/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sr-Latn-RS" b="1" dirty="0" smtClean="0"/>
              <a:t> </a:t>
            </a:r>
            <a:r>
              <a:rPr lang="sr-Cyrl-RS" b="1" dirty="0" smtClean="0"/>
              <a:t>Метод процене</a:t>
            </a:r>
            <a:endParaRPr lang="sr-Latn-R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Cyrl-RS" sz="2000" dirty="0"/>
              <a:t>Метод процене примењује се у састојинама—одсецима у којима запремина и запремински прираст нису пресудни чиниоци за одређивање приноса, односно за планирање у наредном уређајном раздобљу. </a:t>
            </a:r>
            <a:endParaRPr lang="sr-Latn-RS" sz="1600" dirty="0"/>
          </a:p>
        </p:txBody>
      </p:sp>
    </p:spTree>
    <p:extLst>
      <p:ext uri="{BB962C8B-B14F-4D97-AF65-F5344CB8AC3E}">
        <p14:creationId xmlns:p14="http://schemas.microsoft.com/office/powerpoint/2010/main" val="38462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4691"/>
            <a:ext cx="10515600" cy="4572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sz="2800" b="1" dirty="0" smtClean="0"/>
              <a:t/>
            </a:r>
            <a:br>
              <a:rPr lang="sr-Latn-RS" sz="2800" b="1" dirty="0" smtClean="0"/>
            </a:br>
            <a:r>
              <a:rPr lang="sr-Latn-RS" sz="2800" b="1" dirty="0" smtClean="0"/>
              <a:t>PREMER  SASTOJINA</a:t>
            </a:r>
            <a:r>
              <a:rPr lang="sr-Cyrl-RS" sz="2800" b="1" dirty="0" smtClean="0"/>
              <a:t>-</a:t>
            </a:r>
            <a:r>
              <a:rPr lang="sr-Cyrl-RS" sz="2800" b="1" dirty="0"/>
              <a:t>ТАРИФЕ</a:t>
            </a:r>
            <a:r>
              <a:rPr lang="sr-Latn-RS" sz="2800" dirty="0"/>
              <a:t/>
            </a:r>
            <a:br>
              <a:rPr lang="sr-Latn-RS" sz="2800" dirty="0"/>
            </a:br>
            <a:endParaRPr lang="sr-Latn-R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6691"/>
            <a:ext cx="10515600" cy="5638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Cyrl-RS" sz="2100" b="1" dirty="0" smtClean="0">
                <a:latin typeface="+mj-lt"/>
              </a:rPr>
              <a:t>ПРЕДПОСТАВКЕ </a:t>
            </a:r>
            <a:r>
              <a:rPr lang="sr-Cyrl-RS" sz="2100" b="1" dirty="0">
                <a:latin typeface="+mj-lt"/>
              </a:rPr>
              <a:t>КОЈЕ ТРЕБА  ПРОВЕРИТИ ПРЕ КОНСТАТЦИЈЕ ДА ТАРИФЕ НЕ ОДГОВАРАЈУ СТВАРНОМ СТАЊУ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 smtClean="0">
                <a:latin typeface="+mj-lt"/>
              </a:rPr>
              <a:t>за </a:t>
            </a:r>
            <a:r>
              <a:rPr lang="sr-Cyrl-RS" sz="2100" dirty="0">
                <a:latin typeface="+mj-lt"/>
              </a:rPr>
              <a:t>конкретно одељење затражити карту премера и утврдити да ли је премер извршен у складу са стручно-техничким </a:t>
            </a:r>
            <a:r>
              <a:rPr lang="sr-Cyrl-RS" sz="2100" dirty="0" smtClean="0">
                <a:latin typeface="+mj-lt"/>
              </a:rPr>
              <a:t>упутствима</a:t>
            </a:r>
          </a:p>
          <a:p>
            <a:pPr lvl="0" algn="just">
              <a:buFont typeface="Wingdings" pitchFamily="2" charset="2"/>
              <a:buChar char="Ø"/>
            </a:pPr>
            <a:r>
              <a:rPr lang="sr-Cyrl-RS" b="1" dirty="0" smtClean="0">
                <a:latin typeface="+mj-lt"/>
              </a:rPr>
              <a:t>Након пувида у мануале премера проверити:</a:t>
            </a:r>
            <a:endParaRPr lang="sr-Latn-RS" b="1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покушати утврдити да ли дозначари код дознаке користе пречнице или </a:t>
            </a:r>
            <a:r>
              <a:rPr lang="sr-Cyrl-RS" sz="2100" dirty="0" smtClean="0">
                <a:latin typeface="+mj-lt"/>
              </a:rPr>
              <a:t>не,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је дознака извшена у складу са </a:t>
            </a:r>
            <a:r>
              <a:rPr lang="sr-Cyrl-RS" sz="2100" dirty="0" smtClean="0">
                <a:latin typeface="+mj-lt"/>
              </a:rPr>
              <a:t>смерницама,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је дознака урађена на читавој површини састојине- </a:t>
            </a:r>
            <a:r>
              <a:rPr lang="sr-Cyrl-RS" sz="2100" dirty="0" smtClean="0">
                <a:latin typeface="+mj-lt"/>
              </a:rPr>
              <a:t>одсека,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површина одговара у основи и на </a:t>
            </a:r>
            <a:r>
              <a:rPr lang="sr-Cyrl-RS" sz="2100" dirty="0" smtClean="0">
                <a:latin typeface="+mj-lt"/>
              </a:rPr>
              <a:t>терену,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су сва дозначена стабла </a:t>
            </a:r>
            <a:r>
              <a:rPr lang="sr-Cyrl-RS" sz="2100" dirty="0" smtClean="0">
                <a:latin typeface="+mj-lt"/>
              </a:rPr>
              <a:t>посечена,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су посечена стабла која нису </a:t>
            </a:r>
            <a:r>
              <a:rPr lang="sr-Cyrl-RS" sz="2100" dirty="0" smtClean="0">
                <a:latin typeface="+mj-lt"/>
              </a:rPr>
              <a:t>дозначена,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је сав дрвни материјал прерађен од 7 цм па </a:t>
            </a:r>
            <a:r>
              <a:rPr lang="sr-Cyrl-RS" sz="2100" dirty="0" smtClean="0">
                <a:latin typeface="+mj-lt"/>
              </a:rPr>
              <a:t>навише,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 </a:t>
            </a:r>
            <a:r>
              <a:rPr lang="sr-Cyrl-RS" sz="2100" dirty="0" smtClean="0">
                <a:latin typeface="+mj-lt"/>
              </a:rPr>
              <a:t>све </a:t>
            </a:r>
            <a:r>
              <a:rPr lang="sr-Cyrl-RS" sz="2100" dirty="0">
                <a:latin typeface="+mj-lt"/>
              </a:rPr>
              <a:t>фактуре Ф1, Ф2 и отпремнице и фактуре </a:t>
            </a:r>
            <a:r>
              <a:rPr lang="sr-Cyrl-RS" sz="2100" dirty="0" smtClean="0">
                <a:latin typeface="+mj-lt"/>
              </a:rPr>
              <a:t>купцима,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 дозначну књижицу-извођачки пројелкат, план у </a:t>
            </a:r>
            <a:r>
              <a:rPr lang="sr-Cyrl-RS" sz="2100" dirty="0" smtClean="0">
                <a:latin typeface="+mj-lt"/>
              </a:rPr>
              <a:t>основи,</a:t>
            </a:r>
            <a:endParaRPr lang="sr-Latn-RS" sz="2100" dirty="0">
              <a:latin typeface="+mj-lt"/>
            </a:endParaRPr>
          </a:p>
          <a:p>
            <a:pPr lvl="0" algn="just"/>
            <a:r>
              <a:rPr lang="sr-Cyrl-RS" sz="2100" dirty="0">
                <a:latin typeface="+mj-lt"/>
              </a:rPr>
              <a:t>да ли су сва посечена стабла уписана у дозначну </a:t>
            </a:r>
            <a:r>
              <a:rPr lang="sr-Cyrl-RS" sz="2100" dirty="0" smtClean="0">
                <a:latin typeface="+mj-lt"/>
              </a:rPr>
              <a:t>књижицу,</a:t>
            </a:r>
            <a:endParaRPr lang="sr-Latn-RS" sz="2100" dirty="0">
              <a:latin typeface="+mj-lt"/>
            </a:endParaRPr>
          </a:p>
          <a:p>
            <a:endParaRPr lang="sr-Latn-R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11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609599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Latn-R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TEME  ZA   POPODNEVNI   RAD</a:t>
            </a:r>
            <a:endParaRPr lang="sr-Latn-R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706582"/>
            <a:ext cx="11360727" cy="58881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sr-Latn-RS" sz="1800" dirty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 </a:t>
            </a:r>
            <a:r>
              <a:rPr lang="sr-Latn-RS" b="1" dirty="0" smtClean="0"/>
              <a:t>REALIZACIJA ETATA- </a:t>
            </a:r>
          </a:p>
          <a:p>
            <a:pPr marL="0" indent="0">
              <a:buNone/>
            </a:pPr>
            <a:r>
              <a:rPr lang="sr-Latn-RS" sz="1600" dirty="0" smtClean="0"/>
              <a:t>- </a:t>
            </a:r>
            <a:r>
              <a:rPr lang="sr-Latn-RS" sz="2000" dirty="0" smtClean="0"/>
              <a:t>DOZVOLJENA ODSTUPANJA, ŠTA SE PODRAZUMEVA POD REALIZACIJOM ETATA, I ŠTA SE SVE KONTROLIŠE KOD REALIZACIJE ETATA</a:t>
            </a:r>
          </a:p>
          <a:p>
            <a:pPr>
              <a:buFont typeface="Wingdings" pitchFamily="2" charset="2"/>
              <a:buChar char="Ø"/>
            </a:pPr>
            <a:endParaRPr lang="sr-Latn-RS" b="1" dirty="0" smtClean="0"/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 EVIDENCIJA I ANALIZA  IZVRŠENIH RADOVA U OSNOVAMA</a:t>
            </a:r>
          </a:p>
          <a:p>
            <a:pPr marL="0" indent="0">
              <a:buNone/>
            </a:pPr>
            <a:r>
              <a:rPr lang="sr-Latn-RS" sz="2000" b="1" dirty="0" smtClean="0"/>
              <a:t>- </a:t>
            </a:r>
            <a:r>
              <a:rPr lang="sr-Latn-RS" sz="2000" dirty="0" smtClean="0"/>
              <a:t>ŠTA PODRAZUMEVA I ŠTA SADRŽI ANALIZA IZVRŠENIH RADOVA, ŠTA JE TAKOZVANO KLIZNO RAČUNANJE ETATA</a:t>
            </a:r>
          </a:p>
          <a:p>
            <a:pPr marL="0" indent="0">
              <a:buNone/>
            </a:pPr>
            <a:endParaRPr lang="sr-Latn-RS" sz="1600" b="1" dirty="0" smtClean="0"/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 ODNOS REDOVNOG, SLUČAJNOG I VANREDNOG ETATA</a:t>
            </a:r>
          </a:p>
          <a:p>
            <a:pPr marL="0" indent="0">
              <a:buNone/>
            </a:pPr>
            <a:r>
              <a:rPr lang="sr-Latn-RS" sz="1600" b="1" dirty="0" smtClean="0"/>
              <a:t>- </a:t>
            </a:r>
            <a:r>
              <a:rPr lang="sr-Latn-RS" sz="2000" dirty="0" smtClean="0"/>
              <a:t>DA LI SE VRŠI UMANJENJE REDOVNOG ETATA ZA IZNOS OSTVARENOG SLUČAJNOG I VANREDNOG , AKO SE UMANJUJE  ŠTA JE OSNOVA ZA UMANJENJE I U ODNOSU NA ŠTA SE VRŠI UMANJENJE</a:t>
            </a:r>
          </a:p>
          <a:p>
            <a:pPr>
              <a:buFontTx/>
              <a:buChar char="-"/>
            </a:pPr>
            <a:endParaRPr lang="sr-Latn-RS" sz="1600" dirty="0"/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 DOZNAKA-</a:t>
            </a:r>
            <a:r>
              <a:rPr lang="sr-Latn-RS" sz="1600" b="1" dirty="0" smtClean="0"/>
              <a:t> </a:t>
            </a:r>
          </a:p>
          <a:p>
            <a:pPr marL="0" indent="0">
              <a:buNone/>
            </a:pPr>
            <a:r>
              <a:rPr lang="sr-Latn-RS" sz="1600" b="1" dirty="0" smtClean="0"/>
              <a:t>- </a:t>
            </a:r>
            <a:r>
              <a:rPr lang="sr-Latn-RS" sz="2000" dirty="0" smtClean="0"/>
              <a:t>ŠTA SE PODRAZUMEVA POD DOZNAKOM I ŠTA SE SVE PREDMET KONTROLE DOZNAKE /KOJA PLANSKA DOKUMENTA, ŠTA SE KONTROLIŠE U PLANSKIM DOKUMENTIMA ITD /  </a:t>
            </a:r>
            <a:endParaRPr lang="sr-Latn-RS" sz="2000" dirty="0"/>
          </a:p>
        </p:txBody>
      </p:sp>
    </p:spTree>
    <p:extLst>
      <p:ext uri="{BB962C8B-B14F-4D97-AF65-F5344CB8AC3E}">
        <p14:creationId xmlns:p14="http://schemas.microsoft.com/office/powerpoint/2010/main" val="69211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70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2800" b="1" dirty="0" smtClean="0"/>
              <a:t>ИЗВРШЕЊЕ ПЛАНА за2017. годину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972499"/>
              </p:ext>
            </p:extLst>
          </p:nvPr>
        </p:nvGraphicFramePr>
        <p:xfrm>
          <a:off x="475488" y="1371599"/>
          <a:ext cx="10878313" cy="396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434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3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431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850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375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427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8783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21395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833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9662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589551">
                <a:tc gridSpan="11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1"/>
                          </a:solidFill>
                        </a:rPr>
                        <a:t>ПЛАНСКА ДОКУМЕНТА/РЕШЕЊА/УГОВОРИ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9551">
                <a:tc gridSpan="6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Закон о шумама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Зак.о пр.пла.</a:t>
                      </a:r>
                      <a:endParaRPr lang="en-US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Зак.</a:t>
                      </a:r>
                      <a:r>
                        <a:rPr lang="sr-Cyrl-RS" sz="2000" b="1" baseline="0" dirty="0" smtClean="0"/>
                        <a:t> </a:t>
                      </a:r>
                      <a:r>
                        <a:rPr lang="sr-Cyrl-RS" sz="2000" b="1" dirty="0" smtClean="0"/>
                        <a:t>о јав.пред.</a:t>
                      </a:r>
                      <a:endParaRPr lang="en-US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Зак. жив. средини</a:t>
                      </a:r>
                      <a:endParaRPr lang="en-US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уговори </a:t>
                      </a:r>
                      <a:endParaRPr lang="en-US" sz="20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000" dirty="0" smtClean="0"/>
                        <a:t>Укупно 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17579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Основе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Изме.</a:t>
                      </a:r>
                      <a:endParaRPr lang="sr-Cyrl-RS" sz="2000" b="1" baseline="0" dirty="0" smtClean="0"/>
                    </a:p>
                    <a:p>
                      <a:pPr algn="ctr"/>
                      <a:r>
                        <a:rPr lang="sr-Cyrl-RS" sz="2000" b="1" baseline="0" dirty="0" smtClean="0"/>
                        <a:t>и доп.</a:t>
                      </a:r>
                      <a:r>
                        <a:rPr lang="sr-Cyrl-RS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При.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sr-Cyrl-RS" sz="2000" b="1" dirty="0" smtClean="0"/>
                        <a:t>план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Пр.</a:t>
                      </a:r>
                      <a:endParaRPr lang="en-US" sz="2000" b="1" dirty="0" smtClean="0"/>
                    </a:p>
                    <a:p>
                      <a:pPr algn="ctr"/>
                      <a:r>
                        <a:rPr lang="sr-Cyrl-RS" sz="2000" b="1" dirty="0" smtClean="0"/>
                        <a:t>намене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1"/>
                          </a:solidFill>
                        </a:rPr>
                        <a:t>Сан.</a:t>
                      </a:r>
                      <a:r>
                        <a:rPr lang="sr-Cyrl-RS" sz="2000" b="1" baseline="0" dirty="0" smtClean="0">
                          <a:solidFill>
                            <a:schemeClr val="tx1"/>
                          </a:solidFill>
                        </a:rPr>
                        <a:t> план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/>
                        <a:t>Укупно 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9551"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52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61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133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9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281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47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3</a:t>
                      </a:r>
                      <a:r>
                        <a:rPr lang="sr-Cyrl-RS" sz="2000" dirty="0" smtClean="0"/>
                        <a:t>6</a:t>
                      </a:r>
                      <a:r>
                        <a:rPr lang="sr-Latn-R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9551">
                <a:tc>
                  <a:txBody>
                    <a:bodyPr/>
                    <a:lstStyle/>
                    <a:p>
                      <a:pPr algn="r"/>
                      <a:r>
                        <a:rPr lang="sr-Latn-RS" sz="2000" dirty="0" smtClean="0"/>
                        <a:t>104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89551"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1</a:t>
                      </a:r>
                      <a:r>
                        <a:rPr lang="sr-Latn-RS" sz="2000" b="1" dirty="0" smtClean="0"/>
                        <a:t>56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26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61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b="1" dirty="0" smtClean="0"/>
                        <a:t>133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b="1" dirty="0" smtClean="0"/>
                        <a:t>9</a:t>
                      </a:r>
                      <a:endParaRPr lang="en-US" sz="20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b="1" dirty="0" smtClean="0"/>
                        <a:t>385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000" b="1" dirty="0" smtClean="0"/>
                        <a:t>20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000" b="1" dirty="0" smtClean="0"/>
                        <a:t>4</a:t>
                      </a:r>
                      <a:r>
                        <a:rPr lang="sr-Cyrl-RS" sz="2000" b="1" dirty="0" smtClean="0"/>
                        <a:t>6</a:t>
                      </a:r>
                      <a:r>
                        <a:rPr lang="sr-Latn-RS" sz="2000" b="1" dirty="0" smtClean="0"/>
                        <a:t>9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4480" y="5669280"/>
            <a:ext cx="1180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/>
              <a:t>Напомена: </a:t>
            </a:r>
            <a:r>
              <a:rPr lang="sr-Cyrl-RS" dirty="0" smtClean="0"/>
              <a:t>за 52 основе обављена су 104 изласка на терен (код контроле премера и у поступаку давања сагласности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4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84047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sr-Latn-R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PROMENA  NAMENE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046584"/>
              </p:ext>
            </p:extLst>
          </p:nvPr>
        </p:nvGraphicFramePr>
        <p:xfrm>
          <a:off x="742544" y="581891"/>
          <a:ext cx="10959831" cy="1953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38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28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783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678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64175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121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44657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Broj rešenja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Površina koja se menja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ha ar m2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>
                          <a:solidFill>
                            <a:schemeClr val="tx1"/>
                          </a:solidFill>
                          <a:effectLst/>
                        </a:rPr>
                        <a:t>Petostruki iznos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>
                          <a:solidFill>
                            <a:schemeClr val="tx1"/>
                          </a:solidFill>
                          <a:effectLst/>
                        </a:rPr>
                        <a:t>din</a:t>
                      </a:r>
                      <a:endParaRPr lang="sr-Latn-R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>
                          <a:solidFill>
                            <a:schemeClr val="tx1"/>
                          </a:solidFill>
                          <a:effectLst/>
                        </a:rPr>
                        <a:t>Desetostruki iznos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>
                          <a:solidFill>
                            <a:schemeClr val="tx1"/>
                          </a:solidFill>
                          <a:effectLst/>
                        </a:rPr>
                        <a:t>din</a:t>
                      </a:r>
                      <a:endParaRPr lang="sr-Latn-RS" sz="18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Ukupno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din</a:t>
                      </a: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./e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2088"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Do 10 ari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Čija promena se plaća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ukupno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6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4 02 90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47 37 28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sr-Latn-RS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40</a:t>
                      </a: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689.289,00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349.272.840,00</a:t>
                      </a: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349.962.129,00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2.916.000,00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682147"/>
              </p:ext>
            </p:extLst>
          </p:nvPr>
        </p:nvGraphicFramePr>
        <p:xfrm>
          <a:off x="1066799" y="2764176"/>
          <a:ext cx="10287001" cy="1892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43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43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67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186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28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6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Površina čija promena se </a:t>
                      </a: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</a:rPr>
                        <a:t>menja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 ar m2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Ukupan iznos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Din/e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Din/ha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e/ha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>
                          <a:solidFill>
                            <a:schemeClr val="tx1"/>
                          </a:solidFill>
                          <a:effectLst/>
                        </a:rPr>
                        <a:t>Vrednost u brdsko-planinskom području ha</a:t>
                      </a:r>
                      <a:endParaRPr lang="sr-Latn-RS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Nova </a:t>
                      </a: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</a:rPr>
                        <a:t>površina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61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47 37 28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Latn-RS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349.962.129,00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2.916.000,00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64.000,00/e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1.000,00</a:t>
                      </a: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2.900,00</a:t>
                      </a:r>
                      <a:r>
                        <a:rPr lang="sr-Latn-RS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r-Latn-R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740785"/>
              </p:ext>
            </p:extLst>
          </p:nvPr>
        </p:nvGraphicFramePr>
        <p:xfrm>
          <a:off x="1315740" y="5257518"/>
          <a:ext cx="8927486" cy="98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56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18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9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Broj izdatih rešenja  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Površina 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3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Latn-RS" sz="1800" dirty="0">
                          <a:solidFill>
                            <a:schemeClr val="tx1"/>
                          </a:solidFill>
                          <a:effectLst/>
                        </a:rPr>
                        <a:t>6ha 56a 24m2</a:t>
                      </a:r>
                      <a:endParaRPr lang="sr-Latn-R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475322" y="4561473"/>
            <a:ext cx="613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24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Promena šumskog u poljoprivredno zemljište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923"/>
            <a:ext cx="10515600" cy="430823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sr-Cyrl-RS" sz="2800" b="1" dirty="0" smtClean="0"/>
              <a:t>АНАЛИЗА ОСНОВА 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768890"/>
              </p:ext>
            </p:extLst>
          </p:nvPr>
        </p:nvGraphicFramePr>
        <p:xfrm>
          <a:off x="342900" y="729759"/>
          <a:ext cx="11461173" cy="4698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136">
                  <a:extLst>
                    <a:ext uri="{9D8B030D-6E8A-4147-A177-3AD203B41FA5}">
                      <a16:colId xmlns="" xmlns:a16="http://schemas.microsoft.com/office/drawing/2014/main" val="3641733558"/>
                    </a:ext>
                  </a:extLst>
                </a:gridCol>
                <a:gridCol w="1717964">
                  <a:extLst>
                    <a:ext uri="{9D8B030D-6E8A-4147-A177-3AD203B41FA5}">
                      <a16:colId xmlns="" xmlns:a16="http://schemas.microsoft.com/office/drawing/2014/main" val="2592565717"/>
                    </a:ext>
                  </a:extLst>
                </a:gridCol>
                <a:gridCol w="1316182">
                  <a:extLst>
                    <a:ext uri="{9D8B030D-6E8A-4147-A177-3AD203B41FA5}">
                      <a16:colId xmlns="" xmlns:a16="http://schemas.microsoft.com/office/drawing/2014/main" val="3693530739"/>
                    </a:ext>
                  </a:extLst>
                </a:gridCol>
                <a:gridCol w="1482436">
                  <a:extLst>
                    <a:ext uri="{9D8B030D-6E8A-4147-A177-3AD203B41FA5}">
                      <a16:colId xmlns="" xmlns:a16="http://schemas.microsoft.com/office/drawing/2014/main" val="2229274767"/>
                    </a:ext>
                  </a:extLst>
                </a:gridCol>
                <a:gridCol w="1656902">
                  <a:extLst>
                    <a:ext uri="{9D8B030D-6E8A-4147-A177-3AD203B41FA5}">
                      <a16:colId xmlns="" xmlns:a16="http://schemas.microsoft.com/office/drawing/2014/main" val="2456398528"/>
                    </a:ext>
                  </a:extLst>
                </a:gridCol>
                <a:gridCol w="1737462">
                  <a:extLst>
                    <a:ext uri="{9D8B030D-6E8A-4147-A177-3AD203B41FA5}">
                      <a16:colId xmlns="" xmlns:a16="http://schemas.microsoft.com/office/drawing/2014/main" val="1514413110"/>
                    </a:ext>
                  </a:extLst>
                </a:gridCol>
                <a:gridCol w="1260763">
                  <a:extLst>
                    <a:ext uri="{9D8B030D-6E8A-4147-A177-3AD203B41FA5}">
                      <a16:colId xmlns="" xmlns:a16="http://schemas.microsoft.com/office/drawing/2014/main" val="2593825097"/>
                    </a:ext>
                  </a:extLst>
                </a:gridCol>
                <a:gridCol w="1302328">
                  <a:extLst>
                    <a:ext uri="{9D8B030D-6E8A-4147-A177-3AD203B41FA5}">
                      <a16:colId xmlns="" xmlns:a16="http://schemas.microsoft.com/office/drawing/2014/main" val="1826012001"/>
                    </a:ext>
                  </a:extLst>
                </a:gridCol>
              </a:tblGrid>
              <a:tr h="543437"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tx1"/>
                          </a:solidFill>
                        </a:rPr>
                        <a:t>БРОЈ Г.Ј.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tx1"/>
                          </a:solidFill>
                        </a:rPr>
                        <a:t>ЗАПРЕМИНА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831104"/>
                  </a:ext>
                </a:extLst>
              </a:tr>
              <a:tr h="939710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2007-16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прираст  2007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извршен</a:t>
                      </a:r>
                      <a:r>
                        <a:rPr lang="sr-Cyrl-RS" sz="2400" b="1" baseline="0" dirty="0" smtClean="0"/>
                        <a:t> етат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очрк.зап.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прем.зап.     2017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/>
                        <a:t>прираст 2016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b="1" dirty="0" smtClean="0"/>
                        <a:t>r</a:t>
                      </a:r>
                      <a:r>
                        <a:rPr lang="sr-Cyrl-RS" sz="2400" b="1" dirty="0" smtClean="0"/>
                        <a:t>азлика очек/стварн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98723953"/>
                  </a:ext>
                </a:extLst>
              </a:tr>
              <a:tr h="939710">
                <a:tc>
                  <a:txBody>
                    <a:bodyPr/>
                    <a:lstStyle/>
                    <a:p>
                      <a:r>
                        <a:rPr lang="sr-Cyrl-RS" sz="2400" b="1" dirty="0" smtClean="0"/>
                        <a:t>38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/>
                        <a:t>12.222.732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/>
                        <a:t>309.886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/>
                        <a:t>1.110.066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>
                          <a:solidFill>
                            <a:srgbClr val="FF0000"/>
                          </a:solidFill>
                        </a:rPr>
                        <a:t>13.491.190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>
                          <a:solidFill>
                            <a:srgbClr val="FF0000"/>
                          </a:solidFill>
                        </a:rPr>
                        <a:t>13.201.474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/>
                        <a:t>334.024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2400" b="1" dirty="0" smtClean="0">
                          <a:solidFill>
                            <a:srgbClr val="FF0000"/>
                          </a:solidFill>
                        </a:rPr>
                        <a:t>287.716</a:t>
                      </a:r>
                      <a:r>
                        <a:rPr lang="sr-Cyrl-RS" sz="2400" b="1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sr-Cyrl-RS" sz="2400" b="1" dirty="0" smtClean="0">
                          <a:solidFill>
                            <a:srgbClr val="FF0000"/>
                          </a:solidFill>
                        </a:rPr>
                        <a:t>2,15% 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1367524"/>
                  </a:ext>
                </a:extLst>
              </a:tr>
              <a:tr h="939710">
                <a:tc>
                  <a:txBody>
                    <a:bodyPr/>
                    <a:lstStyle/>
                    <a:p>
                      <a:r>
                        <a:rPr lang="sr-Latn-R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400" b="1" dirty="0" smtClean="0"/>
                        <a:t>1.570.438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400" b="1" dirty="0" smtClean="0"/>
                        <a:t>1.854.568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400" b="1" dirty="0" smtClean="0"/>
                        <a:t>1.791.300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400" b="1" dirty="0" smtClean="0">
                          <a:solidFill>
                            <a:schemeClr val="tx1"/>
                          </a:solidFill>
                        </a:rPr>
                        <a:t>63.268</a:t>
                      </a:r>
                    </a:p>
                    <a:p>
                      <a:pPr algn="r"/>
                      <a:r>
                        <a:rPr lang="sr-Latn-RS" sz="2400" b="1" dirty="0" smtClean="0">
                          <a:solidFill>
                            <a:srgbClr val="FF0000"/>
                          </a:solidFill>
                        </a:rPr>
                        <a:t>3%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86874">
                <a:tc gridSpan="8">
                  <a:txBody>
                    <a:bodyPr/>
                    <a:lstStyle/>
                    <a:p>
                      <a:r>
                        <a:rPr lang="sr-Latn-RS" sz="2400" b="1" dirty="0" smtClean="0"/>
                        <a:t>Analizirano je 40 posebna osnova od toga 38 s.š.</a:t>
                      </a:r>
                      <a:r>
                        <a:rPr lang="sr-Latn-RS" sz="2400" b="1" baseline="0" dirty="0" smtClean="0"/>
                        <a:t> za koje je data saglasnost u 2017 godini</a:t>
                      </a:r>
                      <a:endParaRPr lang="en-US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1542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5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837"/>
            <a:ext cx="10515600" cy="63730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2800" b="1" dirty="0"/>
              <a:t>АНАЛИЗА ОСНОВА </a:t>
            </a:r>
            <a:endParaRPr lang="sr-Latn-R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631967"/>
              </p:ext>
            </p:extLst>
          </p:nvPr>
        </p:nvGraphicFramePr>
        <p:xfrm>
          <a:off x="128012" y="841375"/>
          <a:ext cx="11942071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161"/>
                <a:gridCol w="1269189"/>
                <a:gridCol w="992577"/>
                <a:gridCol w="1085643"/>
                <a:gridCol w="1085643"/>
                <a:gridCol w="350799"/>
                <a:gridCol w="734844"/>
                <a:gridCol w="572748"/>
                <a:gridCol w="512895"/>
                <a:gridCol w="538665"/>
                <a:gridCol w="546978"/>
                <a:gridCol w="449718"/>
                <a:gridCol w="635925"/>
                <a:gridCol w="443067"/>
                <a:gridCol w="642576"/>
                <a:gridCol w="180384"/>
                <a:gridCol w="905259"/>
              </a:tblGrid>
              <a:tr h="370840">
                <a:tc gridSpan="17"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VRSTA</a:t>
                      </a:r>
                      <a:r>
                        <a:rPr lang="sr-Latn-RS" b="1" baseline="0" dirty="0" smtClean="0">
                          <a:solidFill>
                            <a:schemeClr val="tx1"/>
                          </a:solidFill>
                        </a:rPr>
                        <a:t> PRINOSA</a:t>
                      </a:r>
                      <a:endParaRPr lang="sr-Latn-R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Glavni prinos-m3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Predhodni prinos-m3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207-16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2017-26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razlika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Zav.sek</a:t>
                      </a:r>
                    </a:p>
                    <a:p>
                      <a:pPr algn="ctr"/>
                      <a:r>
                        <a:rPr lang="sr-Latn-RS" b="1" dirty="0" smtClean="0"/>
                        <a:t>2007-16</a:t>
                      </a:r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Zav.sek</a:t>
                      </a:r>
                    </a:p>
                    <a:p>
                      <a:pPr algn="ctr"/>
                      <a:r>
                        <a:rPr lang="sr-Latn-RS" b="1" dirty="0" smtClean="0"/>
                        <a:t>2017-26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Razlika</a:t>
                      </a:r>
                    </a:p>
                    <a:p>
                      <a:pPr algn="ctr"/>
                      <a:r>
                        <a:rPr lang="sr-Latn-RS" b="1" dirty="0" smtClean="0"/>
                        <a:t>Zav.sek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2007-16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Inte.</a:t>
                      </a:r>
                    </a:p>
                    <a:p>
                      <a:pPr algn="ctr"/>
                      <a:r>
                        <a:rPr lang="sr-Latn-RS" b="1" dirty="0" smtClean="0"/>
                        <a:t>%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2017-26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Intem.</a:t>
                      </a:r>
                    </a:p>
                    <a:p>
                      <a:pPr algn="ctr"/>
                      <a:r>
                        <a:rPr lang="sr-Latn-RS" b="1" smtClean="0"/>
                        <a:t>%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razlika</a:t>
                      </a:r>
                      <a:endParaRPr lang="sr-Latn-R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828.930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/>
                        <a:t>1.090.289</a:t>
                      </a:r>
                    </a:p>
                    <a:p>
                      <a:pPr algn="r"/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261.359</a:t>
                      </a:r>
                    </a:p>
                    <a:p>
                      <a:pPr algn="r"/>
                      <a:r>
                        <a:rPr lang="sr-Latn-RS" b="1" dirty="0" smtClean="0"/>
                        <a:t>Oko </a:t>
                      </a:r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30%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33.930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336.215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10 puta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302.285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820.134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11-13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/12/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817.021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15-17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/16/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-3.113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4%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67.967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91.783</a:t>
                      </a:r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23.816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35%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13.889</a:t>
                      </a:r>
                    </a:p>
                    <a:p>
                      <a:pPr algn="r"/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/>
                        <a:t>31.162</a:t>
                      </a:r>
                    </a:p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preko 2 puta</a:t>
                      </a:r>
                      <a:endParaRPr lang="sr-Latn-R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sr-Latn-RS" b="1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b="1" dirty="0" smtClean="0">
                          <a:solidFill>
                            <a:srgbClr val="FF0000"/>
                          </a:solidFill>
                        </a:rPr>
                        <a:t>17.273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17"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ANALIZA POVEĆANJA PRINOSA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680">
                <a:tc gridSpan="17">
                  <a:txBody>
                    <a:bodyPr/>
                    <a:lstStyle/>
                    <a:p>
                      <a:pPr algn="just"/>
                      <a:r>
                        <a:rPr lang="sr-Latn-RS" b="1" dirty="0" smtClean="0"/>
                        <a:t>  2017-26... Oko 7.000.000,00 m3  je bruto zapremina u sastojinama za proredu i  povećanje od  4%, </a:t>
                      </a:r>
                      <a:r>
                        <a:rPr lang="sr-Latn-RS" b="1" baseline="0" dirty="0" smtClean="0"/>
                        <a:t> iznosi preko 280.000,00 m3, ako znamo se ovo odnosi na oko jedne desetine osnova onda se na desetogodišnjem nivo etat povećava preko 2.8000.000,00 /3.000.000,00 /m3 i  kad se na to doda  ubrzano obnavljanje zrelih i prezrelih visokih i izdanačkih šuma onda postoji velika rezerva za povećanje etata</a:t>
                      </a:r>
                      <a:endParaRPr lang="sr-Latn-RS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17">
                  <a:txBody>
                    <a:bodyPr/>
                    <a:lstStyle/>
                    <a:p>
                      <a:pPr algn="just"/>
                      <a:r>
                        <a:rPr lang="sr-Latn-RS" b="1" dirty="0" smtClean="0"/>
                        <a:t>2017-26 </a:t>
                      </a:r>
                      <a:r>
                        <a:rPr lang="sr-Latn-RS" b="1" baseline="0" dirty="0" smtClean="0"/>
                        <a:t> znatno je manja površina za prorede a razlika je samo 3.113 m3 zbog povećanja intenziteta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1680">
                <a:tc gridSpan="17">
                  <a:txBody>
                    <a:bodyPr/>
                    <a:lstStyle/>
                    <a:p>
                      <a:pPr algn="just"/>
                      <a:r>
                        <a:rPr lang="sr-Latn-RS" b="1" dirty="0" smtClean="0"/>
                        <a:t>Sa seminara gde </a:t>
                      </a:r>
                      <a:r>
                        <a:rPr lang="sr-Latn-RS" b="1" baseline="0" dirty="0" smtClean="0"/>
                        <a:t> izvršeno je 42 probne doznake za prorednu seču gde je doznaku vršilo 110  inžinjera intenzitet doznake kretao seod 22-25 % od V, dok jekonačna doznaka koju sam ja radi bila od 28-31% od V.</a:t>
                      </a:r>
                      <a:endParaRPr lang="sr-Latn-R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7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70658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sr-Cyrl-C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Анализа   Г. Ј.  ..............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7" y="1557337"/>
            <a:ext cx="10972800" cy="5009717"/>
          </a:xfrm>
        </p:spPr>
        <p:txBody>
          <a:bodyPr/>
          <a:lstStyle/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sr-Cyrl-C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Коментар: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Површина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неравномерно  учешће секова (оплодни</a:t>
            </a:r>
            <a:r>
              <a:rPr lang="sr-Latn-R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70%,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завршни,</a:t>
            </a:r>
            <a:r>
              <a:rPr lang="sr-Latn-R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3%, </a:t>
            </a:r>
            <a:r>
              <a:rPr lang="sr-Cyrl-C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ослобађање подмлатка</a:t>
            </a:r>
            <a:r>
              <a:rPr lang="sr-Cyrl-R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накнадни 21%, припремни  6%)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862722"/>
              </p:ext>
            </p:extLst>
          </p:nvPr>
        </p:nvGraphicFramePr>
        <p:xfrm>
          <a:off x="346364" y="914401"/>
          <a:ext cx="11346872" cy="4378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475"/>
                <a:gridCol w="1148837"/>
                <a:gridCol w="1137368"/>
                <a:gridCol w="868808"/>
                <a:gridCol w="1003088"/>
                <a:gridCol w="1003088"/>
                <a:gridCol w="1003088"/>
                <a:gridCol w="1287648"/>
                <a:gridCol w="1080654"/>
                <a:gridCol w="1731818"/>
              </a:tblGrid>
              <a:tr h="584984">
                <a:tc rowSpan="2"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Г.Ј.</a:t>
                      </a:r>
                    </a:p>
                  </a:txBody>
                  <a:tcPr marL="121932" marR="121932" marT="45729" marB="4572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(обрасло)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Висока једнодобна буква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sr-Cyrl-C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sr-Cyrl-CS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сеча</a:t>
                      </a:r>
                      <a:r>
                        <a:rPr lang="sr-Latn-R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/ha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47725"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Прип. сек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Оплод.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сек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Заврш.</a:t>
                      </a:r>
                      <a:r>
                        <a:rPr lang="sr-Cyrl-C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Сек</a:t>
                      </a:r>
                    </a:p>
                    <a:p>
                      <a:pPr algn="ctr"/>
                      <a:r>
                        <a:rPr lang="sr-Cyrl-C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Осло. Под.</a:t>
                      </a:r>
                    </a:p>
                    <a:p>
                      <a:pPr algn="ctr"/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>
                    <a:solidFill>
                      <a:schemeClr val="accent1"/>
                    </a:solidFill>
                  </a:tcPr>
                </a:tc>
              </a:tr>
              <a:tr h="584984"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1928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974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</a:tr>
              <a:tr h="584984"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......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2 138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1 317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327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</a:tr>
              <a:tr h="584984"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......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5 252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2 731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1 065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</a:tr>
              <a:tr h="790373">
                <a:tc>
                  <a:txBody>
                    <a:bodyPr/>
                    <a:lstStyle/>
                    <a:p>
                      <a:pPr algn="ctr"/>
                      <a:r>
                        <a:rPr lang="sr-Cyrl-C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укупно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9 318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5 022</a:t>
                      </a:r>
                      <a:endParaRPr 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1 410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735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r>
                        <a:rPr lang="sr-Latn-R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/6%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</a:t>
                      </a: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/70%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sr-Latn-RS" sz="18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sr-Latn-RS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3%</a:t>
                      </a:r>
                      <a:endParaRPr lang="en-US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r>
                        <a:rPr lang="sr-Latn-R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/21%</a:t>
                      </a:r>
                      <a:endParaRPr lang="en-US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32" marR="121932" marT="45729" marB="4572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74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224"/>
            <a:ext cx="10515600" cy="580292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2800" b="1" dirty="0"/>
              <a:t>АНАЛИЗА ОСНОВА 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48073"/>
              </p:ext>
            </p:extLst>
          </p:nvPr>
        </p:nvGraphicFramePr>
        <p:xfrm>
          <a:off x="430213" y="993775"/>
          <a:ext cx="11276878" cy="4888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205"/>
                <a:gridCol w="1314595"/>
                <a:gridCol w="403369"/>
                <a:gridCol w="1704109"/>
                <a:gridCol w="1118322"/>
                <a:gridCol w="1612900"/>
                <a:gridCol w="1612900"/>
                <a:gridCol w="1599478"/>
              </a:tblGrid>
              <a:tr h="563310">
                <a:tc gridSpan="8">
                  <a:txBody>
                    <a:bodyPr/>
                    <a:lstStyle/>
                    <a:p>
                      <a:pPr algn="ctr"/>
                      <a:r>
                        <a:rPr lang="sr-Latn-RS" sz="2800" dirty="0" smtClean="0">
                          <a:solidFill>
                            <a:schemeClr val="tx1"/>
                          </a:solidFill>
                        </a:rPr>
                        <a:t>UKUPAN</a:t>
                      </a:r>
                      <a:r>
                        <a:rPr lang="sr-Latn-RS" sz="2800" baseline="0" dirty="0" smtClean="0">
                          <a:solidFill>
                            <a:schemeClr val="tx1"/>
                          </a:solidFill>
                        </a:rPr>
                        <a:t> PRINOS-m3</a:t>
                      </a:r>
                      <a:endParaRPr lang="sr-Latn-R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r-Latn-R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3310"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2007-17</a:t>
                      </a:r>
                      <a:endParaRPr lang="sr-Latn-RS" sz="2800" b="1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2017-26</a:t>
                      </a:r>
                      <a:endParaRPr lang="sr-Latn-RS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sr-Latn-RS" sz="28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razlika</a:t>
                      </a:r>
                      <a:endParaRPr lang="sr-Latn-R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2006-17</a:t>
                      </a:r>
                      <a:endParaRPr lang="sr-Latn-R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2017-26</a:t>
                      </a:r>
                      <a:endParaRPr lang="sr-Latn-R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  <a:tr h="563310">
                <a:tc vMerge="1"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sr-Latn-R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V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Iv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V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800" b="1" dirty="0" smtClean="0"/>
                        <a:t>Iv</a:t>
                      </a:r>
                      <a:endParaRPr lang="sr-Latn-RS" sz="2800" b="1" dirty="0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1.667.538</a:t>
                      </a:r>
                      <a:endParaRPr lang="sr-Latn-RS" sz="28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2.072.975</a:t>
                      </a:r>
                      <a:endParaRPr lang="sr-Latn-R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sr-Latn-R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405.437</a:t>
                      </a:r>
                      <a:endParaRPr lang="sr-Latn-R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13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54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16</a:t>
                      </a:r>
                      <a:endParaRPr lang="sr-Latn-R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/>
                        <a:t>62</a:t>
                      </a:r>
                      <a:endParaRPr lang="sr-Latn-RS" sz="2800" b="1" dirty="0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pPr algn="r"/>
                      <a:endParaRPr lang="sr-Latn-RS" sz="28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sz="2800" dirty="0" smtClean="0">
                          <a:solidFill>
                            <a:srgbClr val="FF0000"/>
                          </a:solidFill>
                        </a:rPr>
                        <a:t>124%</a:t>
                      </a:r>
                      <a:endParaRPr lang="sr-Latn-R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+3</a:t>
                      </a:r>
                      <a:endParaRPr lang="sr-Latn-R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+9</a:t>
                      </a:r>
                      <a:endParaRPr lang="sr-Latn-R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r>
                        <a:rPr lang="sr-Latn-RS" sz="2800" b="1" dirty="0" smtClean="0"/>
                        <a:t>s.š.  </a:t>
                      </a:r>
                      <a:endParaRPr lang="sr-Latn-RS" sz="28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sr-Latn-RS" sz="2800" b="1" dirty="0" smtClean="0"/>
                        <a:t>Etat 1.900.000,00 m3</a:t>
                      </a:r>
                    </a:p>
                    <a:p>
                      <a:endParaRPr lang="sr-Latn-R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sz="28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God/57.000,00</a:t>
                      </a:r>
                    </a:p>
                    <a:p>
                      <a:pPr algn="r"/>
                      <a:r>
                        <a:rPr lang="sr-Latn-RS" sz="2800" b="1" dirty="0" smtClean="0">
                          <a:solidFill>
                            <a:srgbClr val="FF0000"/>
                          </a:solidFill>
                        </a:rPr>
                        <a:t>10god/570.000,00</a:t>
                      </a:r>
                      <a:endParaRPr lang="sr-Latn-R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sr-Latn-R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563310"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6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109"/>
            <a:ext cx="10515600" cy="540327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sr-Cyrl-RS" sz="2800" b="1" dirty="0"/>
              <a:t>АНАЛИЗА ОСНОВА </a:t>
            </a:r>
            <a:endParaRPr lang="sr-Latn-R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8982"/>
            <a:ext cx="10515600" cy="5791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r-Latn-RS" sz="2000" b="1" dirty="0" smtClean="0"/>
              <a:t>PROBLEMI KOD  IZRADE I REALIZACIJE PALNSKIH DOKUMENATA-OSNOVA</a:t>
            </a:r>
          </a:p>
          <a:p>
            <a:pPr marL="0" indent="0" algn="ctr">
              <a:buNone/>
            </a:pPr>
            <a:r>
              <a:rPr lang="sr-Latn-RS" sz="2000" b="1" dirty="0" smtClean="0"/>
              <a:t>IZRADA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primenjuju se u potpunosti stručno-tehnička uputstva o premeru sastojina,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Previše je šablonskog planirnja /proreda 10-15% bez obzira na stanje sastojine, oplodni sek gde treba i ne treba itd/,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Nema detaljne analize predhodnog planskog dokumenta,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uključuju se dovoljno revirni inženjeri i inžinjeri koji su vode gajenje, korišćenje, zaštitu, pri izradi planskih dokumenata itd,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U većini slučajeva vrši se uzgojno planiranje na nivou sastojine, a onda prost zbir uzgojnog planiranja daje konačan plan, bez uređajnog planiranja, planovi nisu realni, uravnoteženi, ekonomski </a:t>
            </a:r>
            <a:r>
              <a:rPr lang="sr-Latn-RS" sz="1800" dirty="0"/>
              <a:t> </a:t>
            </a:r>
            <a:r>
              <a:rPr lang="sr-Latn-RS" sz="1800" dirty="0" smtClean="0"/>
              <a:t>opravdani itd,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Nema dovoljno stručne kontrole i analize predloženog plana pre usvajanja,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Uprava za šume nema kapacitet da se bavi detaljnom analizom planskih dokumenata,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r-Latn-RS" sz="1800" b="1" dirty="0" smtClean="0"/>
              <a:t>SPROVOĐENJE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sprovode se planovi u zadovoljavajućem obimu /posebno gajenje i zaštita/,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vrši se detaljna analiza izvršenih radova nakon završene evidencije izvršenih radova,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radi se analiza izvršenja radova na polovini važenja osnove,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vrši se „klizno“ planiranje,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primenjuju se planirani ciljevi, mere i smernice, vodi se računa samo o procentu izvršenja etata po zapremini, a ne i po površini itd,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Ne izvode se radovi na čitavoj površini sastojine,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r-Latn-RS" sz="1800" dirty="0" smtClean="0"/>
              <a:t>Prilikom operativnog planiranja ne vodi se računa o grupisanju sastojina, urodu semena, ekonomskim parametrima....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r-Latn-RS" sz="1800" b="1" dirty="0" smtClean="0"/>
          </a:p>
          <a:p>
            <a:pPr marL="0" indent="0">
              <a:buNone/>
            </a:pPr>
            <a:endParaRPr lang="sr-Latn-RS" sz="2000" b="1" dirty="0" smtClean="0"/>
          </a:p>
          <a:p>
            <a:endParaRPr lang="sr-Latn-RS" sz="2000" b="1" dirty="0" smtClean="0"/>
          </a:p>
          <a:p>
            <a:pPr>
              <a:buFont typeface="Wingdings" pitchFamily="2" charset="2"/>
              <a:buChar char="Ø"/>
            </a:pPr>
            <a:endParaRPr 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6091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473" y="0"/>
            <a:ext cx="10515600" cy="447471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 smtClean="0"/>
              <a:t>ПРОЈЕКТИ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11266"/>
              </p:ext>
            </p:extLst>
          </p:nvPr>
        </p:nvGraphicFramePr>
        <p:xfrm>
          <a:off x="796637" y="955962"/>
          <a:ext cx="10811610" cy="569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11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108116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039814">
                <a:tc rowSpan="2"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Broj og.polja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Površina</a:t>
                      </a:r>
                    </a:p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Premereno stabala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Broj </a:t>
                      </a:r>
                    </a:p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St.B.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Broj</a:t>
                      </a:r>
                      <a:r>
                        <a:rPr lang="sr-Latn-RS" sz="1800" baseline="0" dirty="0" smtClean="0">
                          <a:solidFill>
                            <a:schemeClr val="tx1"/>
                          </a:solidFill>
                        </a:rPr>
                        <a:t> doz.</a:t>
                      </a:r>
                    </a:p>
                    <a:p>
                      <a:pPr algn="ctr"/>
                      <a:r>
                        <a:rPr lang="sr-Latn-RS" sz="1800" baseline="0" dirty="0" smtClean="0">
                          <a:solidFill>
                            <a:schemeClr val="tx1"/>
                          </a:solidFill>
                        </a:rPr>
                        <a:t>Konk.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Broj pose. St.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dirty="0" smtClean="0">
                          <a:solidFill>
                            <a:schemeClr val="tx1"/>
                          </a:solidFill>
                        </a:rPr>
                        <a:t>Neto 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Broj </a:t>
                      </a:r>
                    </a:p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Inž.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Broj sem-rad.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24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ha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D1,3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h-m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800" b="1" dirty="0" smtClean="0">
                          <a:solidFill>
                            <a:schemeClr val="tx1"/>
                          </a:solidFill>
                        </a:rPr>
                        <a:t>m3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2432">
                <a:tc>
                  <a:txBody>
                    <a:bodyPr/>
                    <a:lstStyle/>
                    <a:p>
                      <a:pPr algn="r"/>
                      <a:r>
                        <a:rPr lang="sr-Latn-RS" sz="1800" b="1" dirty="0" smtClean="0"/>
                        <a:t>4</a:t>
                      </a:r>
                      <a:r>
                        <a:rPr lang="sr-Cyrl-R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sz="1800" b="1" dirty="0" smtClean="0"/>
                        <a:t>1</a:t>
                      </a:r>
                      <a:r>
                        <a:rPr lang="sr-Cyrl-RS" sz="1800" b="1" dirty="0" smtClean="0"/>
                        <a:t>6,04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7.752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2.134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566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825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2.534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800" b="1" dirty="0" smtClean="0"/>
                        <a:t>1.595,90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b="1" dirty="0" smtClean="0"/>
                        <a:t>220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b="1" dirty="0" smtClean="0"/>
                        <a:t>86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2432">
                <a:tc gridSpan="10"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БРОЈ ИЗВРШЕНИХ</a:t>
                      </a:r>
                      <a:r>
                        <a:rPr lang="sr-Cyrl-RS" sz="1800" b="1" baseline="0" dirty="0" smtClean="0"/>
                        <a:t> ДОЗНАКА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39814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Врста</a:t>
                      </a:r>
                      <a:r>
                        <a:rPr lang="sr-Cyrl-RS" sz="1800" b="1" baseline="0" dirty="0" smtClean="0"/>
                        <a:t> дознаке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Број дознака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2432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Прореда</a:t>
                      </a:r>
                      <a:r>
                        <a:rPr lang="sr-Cyrl-RS" sz="1800" b="1" baseline="0" dirty="0" smtClean="0"/>
                        <a:t>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42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02432"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Обнова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/>
                        <a:t>46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0243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7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7535</TotalTime>
  <Words>1658</Words>
  <Application>Microsoft Office PowerPoint</Application>
  <PresentationFormat>Widescreen</PresentationFormat>
  <Paragraphs>392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             ГОДИШЊИ ИЗВЕШТАЈ  </vt:lpstr>
      <vt:lpstr>ИЗВРШЕЊЕ ПЛАНА за2017. годину</vt:lpstr>
      <vt:lpstr>PROMENA  NAMENE</vt:lpstr>
      <vt:lpstr>АНАЛИЗА ОСНОВА </vt:lpstr>
      <vt:lpstr>АНАЛИЗА ОСНОВА </vt:lpstr>
      <vt:lpstr>Анализа   Г. Ј.  ..............</vt:lpstr>
      <vt:lpstr>АНАЛИЗА ОСНОВА </vt:lpstr>
      <vt:lpstr>АНАЛИЗА ОСНОВА </vt:lpstr>
      <vt:lpstr>ПРОЈЕКТИ</vt:lpstr>
      <vt:lpstr>PREMER  SASTOJINA</vt:lpstr>
      <vt:lpstr>PREMER  SASTOJINA</vt:lpstr>
      <vt:lpstr>PREMER  SASTOJINA</vt:lpstr>
      <vt:lpstr>PREMER  SASTOJINA</vt:lpstr>
      <vt:lpstr>PREMER  SASTOJINA</vt:lpstr>
      <vt:lpstr> PREMER  SASTOJINA-ТАРИФЕ </vt:lpstr>
      <vt:lpstr>TEME  ZA   POPODNEVNI   RAD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radivoje.kaurin</dc:creator>
  <cp:lastModifiedBy>Ljiljana Sovilj</cp:lastModifiedBy>
  <cp:revision>109</cp:revision>
  <dcterms:created xsi:type="dcterms:W3CDTF">2017-11-29T10:47:48Z</dcterms:created>
  <dcterms:modified xsi:type="dcterms:W3CDTF">2017-12-26T08:57:39Z</dcterms:modified>
</cp:coreProperties>
</file>