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0" y="1524000"/>
            <a:ext cx="9144000" cy="4419600"/>
          </a:xfrm>
          <a:prstGeom prst="rect">
            <a:avLst/>
          </a:prstGeom>
          <a:solidFill>
            <a:schemeClr val="tx1">
              <a:lumMod val="85000"/>
              <a:lumOff val="15000"/>
            </a:schemeClr>
          </a:solidFill>
          <a:ln>
            <a:noFill/>
          </a:ln>
          <a:effectLs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buClr>
                <a:srgbClr val="1E4ABD"/>
              </a:buClr>
              <a:buSzPct val="80000"/>
              <a:buFont typeface="Wingdings" pitchFamily="2" charset="2"/>
              <a:buChar char="Ø"/>
              <a:defRPr/>
            </a:pPr>
            <a:endParaRPr lang="sr-Latn-RS" altLang="en-US" sz="1400" b="1" smtClean="0">
              <a:solidFill>
                <a:srgbClr val="000000"/>
              </a:solidFill>
            </a:endParaRPr>
          </a:p>
        </p:txBody>
      </p:sp>
      <p:sp>
        <p:nvSpPr>
          <p:cNvPr id="5" name="Rectangle 9"/>
          <p:cNvSpPr>
            <a:spLocks noChangeArrowheads="1"/>
          </p:cNvSpPr>
          <p:nvPr userDrawn="1"/>
        </p:nvSpPr>
        <p:spPr bwMode="auto">
          <a:xfrm>
            <a:off x="0" y="6019800"/>
            <a:ext cx="9144000" cy="838200"/>
          </a:xfrm>
          <a:prstGeom prst="rect">
            <a:avLst/>
          </a:prstGeom>
          <a:solidFill>
            <a:srgbClr val="C00000"/>
          </a:solidFill>
          <a:ln>
            <a:noFill/>
          </a:ln>
          <a:effectLs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buClr>
                <a:srgbClr val="1E4ABD"/>
              </a:buClr>
              <a:buSzPct val="80000"/>
              <a:buFont typeface="Wingdings" pitchFamily="2" charset="2"/>
              <a:buNone/>
              <a:defRPr/>
            </a:pPr>
            <a:endParaRPr lang="sr-Latn-RS" altLang="en-US" sz="1400" dirty="0" smtClean="0">
              <a:solidFill>
                <a:srgbClr val="FFFFFF"/>
              </a:solidFill>
            </a:endParaRPr>
          </a:p>
        </p:txBody>
      </p:sp>
      <p:pic>
        <p:nvPicPr>
          <p:cNvPr id="6" name="Picture 10" descr="G:\logo\logo-final.jpg"/>
          <p:cNvPicPr>
            <a:picLocks noChangeAspect="1" noChangeArrowheads="1"/>
          </p:cNvPicPr>
          <p:nvPr userDrawn="1"/>
        </p:nvPicPr>
        <p:blipFill>
          <a:blip r:embed="rId2">
            <a:extLst>
              <a:ext uri="{28A0092B-C50C-407E-A947-70E740481C1C}">
                <a14:useLocalDpi xmlns:a14="http://schemas.microsoft.com/office/drawing/2010/main" val="0"/>
              </a:ext>
            </a:extLst>
          </a:blip>
          <a:srcRect l="24350" t="31429" r="14091" b="10529"/>
          <a:stretch>
            <a:fillRect/>
          </a:stretch>
        </p:blipFill>
        <p:spPr bwMode="auto">
          <a:xfrm>
            <a:off x="6477000" y="80963"/>
            <a:ext cx="2611438"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userDrawn="1"/>
        </p:nvSpPr>
        <p:spPr bwMode="auto">
          <a:xfrm>
            <a:off x="838200" y="6248400"/>
            <a:ext cx="8153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defRPr/>
            </a:pPr>
            <a:r>
              <a:rPr lang="sr-Latn-RS" altLang="en-US" sz="1400" dirty="0" smtClean="0">
                <a:solidFill>
                  <a:srgbClr val="FFFFFF"/>
                </a:solidFill>
                <a:latin typeface="Calibri" panose="020F0502020204030204" pitchFamily="34" charset="0"/>
              </a:rPr>
              <a:t>PROJEKAT REFORME LOKALNIH FINANSIJA</a:t>
            </a:r>
            <a:endParaRPr lang="en-US" altLang="en-US" sz="1400" dirty="0" smtClean="0">
              <a:solidFill>
                <a:srgbClr val="000000"/>
              </a:solidFill>
              <a:latin typeface="Calibri" panose="020F0502020204030204" pitchFamily="34" charset="0"/>
            </a:endParaRPr>
          </a:p>
        </p:txBody>
      </p:sp>
      <p:pic>
        <p:nvPicPr>
          <p:cNvPr id="8" name="Picture 10" descr="H:\svajcarci\Seco Logo\BL_En_WBF_SECO_P485c_pos_hoch.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2400" y="63500"/>
            <a:ext cx="254476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1181100" y="2362200"/>
            <a:ext cx="6781800" cy="914400"/>
          </a:xfrm>
        </p:spPr>
        <p:txBody>
          <a:bodyPr/>
          <a:lstStyle>
            <a:lvl1pPr algn="ctr">
              <a:defRPr sz="3600">
                <a:solidFill>
                  <a:schemeClr val="bg1"/>
                </a:solidFill>
                <a:latin typeface="Calibri" panose="020F0502020204030204" pitchFamily="34" charset="0"/>
              </a:defRPr>
            </a:lvl1pPr>
          </a:lstStyle>
          <a:p>
            <a:pPr lvl="0"/>
            <a:r>
              <a:rPr lang="en-US" noProof="0" dirty="0" smtClean="0"/>
              <a:t>Click to edit Master title style</a:t>
            </a:r>
          </a:p>
        </p:txBody>
      </p:sp>
      <p:sp>
        <p:nvSpPr>
          <p:cNvPr id="5123" name="Rectangle 3"/>
          <p:cNvSpPr>
            <a:spLocks noGrp="1" noChangeArrowheads="1"/>
          </p:cNvSpPr>
          <p:nvPr>
            <p:ph type="subTitle" idx="1"/>
          </p:nvPr>
        </p:nvSpPr>
        <p:spPr>
          <a:xfrm>
            <a:off x="1371600" y="3429000"/>
            <a:ext cx="6400800" cy="1219200"/>
          </a:xfrm>
        </p:spPr>
        <p:txBody>
          <a:bodyPr/>
          <a:lstStyle>
            <a:lvl1pPr marL="0" indent="0" algn="ctr">
              <a:buFontTx/>
              <a:buNone/>
              <a:defRPr>
                <a:solidFill>
                  <a:schemeClr val="bg1"/>
                </a:solidFill>
                <a:latin typeface="Calibri" panose="020F0502020204030204" pitchFamily="34" charset="0"/>
              </a:defRPr>
            </a:lvl1pPr>
          </a:lstStyle>
          <a:p>
            <a:pPr lvl="0"/>
            <a:r>
              <a:rPr lang="en-US" noProof="0" dirty="0" smtClean="0"/>
              <a:t>Click to edit Master subtitle style</a:t>
            </a:r>
          </a:p>
        </p:txBody>
      </p:sp>
    </p:spTree>
    <p:extLst>
      <p:ext uri="{BB962C8B-B14F-4D97-AF65-F5344CB8AC3E}">
        <p14:creationId xmlns:p14="http://schemas.microsoft.com/office/powerpoint/2010/main" val="4092418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038600"/>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2"/>
          <p:cNvSpPr>
            <a:spLocks noGrp="1"/>
          </p:cNvSpPr>
          <p:nvPr>
            <p:ph type="title"/>
          </p:nvPr>
        </p:nvSpPr>
        <p:spPr/>
        <p:txBody>
          <a:bodyPr/>
          <a:lstStyle/>
          <a:p>
            <a:r>
              <a:rPr lang="en-US" dirty="0" smtClean="0"/>
              <a:t>Click to edit Master title style</a:t>
            </a:r>
            <a:endParaRPr lang="en-US" dirty="0"/>
          </a:p>
        </p:txBody>
      </p:sp>
      <p:sp>
        <p:nvSpPr>
          <p:cNvPr id="7" name="Text Placeholder 3"/>
          <p:cNvSpPr>
            <a:spLocks noGrp="1"/>
          </p:cNvSpPr>
          <p:nvPr>
            <p:ph type="body" sz="quarter" idx="13"/>
          </p:nvPr>
        </p:nvSpPr>
        <p:spPr>
          <a:xfrm>
            <a:off x="2209800" y="152400"/>
            <a:ext cx="4876800" cy="533400"/>
          </a:xfrm>
        </p:spPr>
        <p:txBody>
          <a:bodyPr/>
          <a:lstStyle>
            <a:lvl1pPr marL="0" indent="0">
              <a:buNone/>
              <a:defRPr sz="1400">
                <a:solidFill>
                  <a:schemeClr val="bg2">
                    <a:lumMod val="75000"/>
                  </a:schemeClr>
                </a:solidFill>
              </a:defRPr>
            </a:lvl1pPr>
          </a:lstStyle>
          <a:p>
            <a:pPr lvl="0"/>
            <a:r>
              <a:rPr lang="en-US" smtClean="0"/>
              <a:t>Click to edit Master text styles</a:t>
            </a:r>
          </a:p>
        </p:txBody>
      </p:sp>
      <p:sp>
        <p:nvSpPr>
          <p:cNvPr id="5" name="Rectangle 4"/>
          <p:cNvSpPr>
            <a:spLocks noGrp="1" noChangeArrowheads="1"/>
          </p:cNvSpPr>
          <p:nvPr>
            <p:ph type="dt" sz="half" idx="14"/>
          </p:nvPr>
        </p:nvSpPr>
        <p:spPr>
          <a:ln/>
        </p:spPr>
        <p:txBody>
          <a:bodyPr/>
          <a:lstStyle>
            <a:lvl1pPr>
              <a:defRPr/>
            </a:lvl1pPr>
          </a:lstStyle>
          <a:p>
            <a:pPr>
              <a:defRPr/>
            </a:pPr>
            <a:fld id="{51A22718-4B73-4598-9357-E45454DC37C3}" type="datetime4">
              <a:rPr lang="sr-Latn-RS"/>
              <a:pPr>
                <a:defRPr/>
              </a:pPr>
              <a:t>26. decembar 2018</a:t>
            </a:fld>
            <a:endParaRPr lang="en-US"/>
          </a:p>
        </p:txBody>
      </p:sp>
      <p:sp>
        <p:nvSpPr>
          <p:cNvPr id="6" name="Rectangle 5"/>
          <p:cNvSpPr>
            <a:spLocks noGrp="1" noChangeArrowheads="1"/>
          </p:cNvSpPr>
          <p:nvPr>
            <p:ph type="ftr" sz="quarter" idx="15"/>
          </p:nvPr>
        </p:nvSpPr>
        <p:spPr>
          <a:ln/>
        </p:spPr>
        <p:txBody>
          <a:bodyPr/>
          <a:lstStyle>
            <a:lvl1pPr>
              <a:defRPr/>
            </a:lvl1pPr>
          </a:lstStyle>
          <a:p>
            <a:pPr>
              <a:defRPr/>
            </a:pPr>
            <a:endParaRPr lang="en-US"/>
          </a:p>
        </p:txBody>
      </p:sp>
      <p:sp>
        <p:nvSpPr>
          <p:cNvPr id="8" name="Rectangle 6"/>
          <p:cNvSpPr>
            <a:spLocks noGrp="1" noChangeArrowheads="1"/>
          </p:cNvSpPr>
          <p:nvPr>
            <p:ph type="sldNum" sz="quarter" idx="16"/>
          </p:nvPr>
        </p:nvSpPr>
        <p:spPr>
          <a:ln/>
        </p:spPr>
        <p:txBody>
          <a:bodyPr/>
          <a:lstStyle>
            <a:lvl1pPr>
              <a:defRPr/>
            </a:lvl1pPr>
          </a:lstStyle>
          <a:p>
            <a:fld id="{5EE5EFC0-69F6-4B80-9C65-8A361F55C8B3}" type="slidenum">
              <a:rPr lang="en-US" altLang="en-US"/>
              <a:pPr/>
              <a:t>‹#›</a:t>
            </a:fld>
            <a:endParaRPr lang="en-US" altLang="en-US"/>
          </a:p>
        </p:txBody>
      </p:sp>
    </p:spTree>
    <p:extLst>
      <p:ext uri="{BB962C8B-B14F-4D97-AF65-F5344CB8AC3E}">
        <p14:creationId xmlns:p14="http://schemas.microsoft.com/office/powerpoint/2010/main" val="68114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E9A6EC3-B223-4091-B7FA-4D5C39D1D424}" type="datetime4">
              <a:rPr lang="sr-Latn-RS"/>
              <a:pPr>
                <a:defRPr/>
              </a:pPr>
              <a:t>26. decembar 2018</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3E11B3AA-169E-4870-8A41-451E2507EBB6}" type="slidenum">
              <a:rPr lang="en-US" altLang="en-US"/>
              <a:pPr/>
              <a:t>‹#›</a:t>
            </a:fld>
            <a:endParaRPr lang="en-US" altLang="en-US"/>
          </a:p>
        </p:txBody>
      </p:sp>
    </p:spTree>
    <p:extLst>
      <p:ext uri="{BB962C8B-B14F-4D97-AF65-F5344CB8AC3E}">
        <p14:creationId xmlns:p14="http://schemas.microsoft.com/office/powerpoint/2010/main" val="1773531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 y="1143000"/>
            <a:ext cx="6781800" cy="609600"/>
          </a:xfrm>
        </p:spPr>
        <p:txBody>
          <a:bodyPr/>
          <a:lstStyle/>
          <a:p>
            <a:r>
              <a:rPr lang="en-US" smtClean="0"/>
              <a:t>Click to edit Master title style</a:t>
            </a:r>
            <a:endParaRPr lang="sr-Latn-RS"/>
          </a:p>
        </p:txBody>
      </p:sp>
      <p:sp>
        <p:nvSpPr>
          <p:cNvPr id="3" name="Content Placeholder 2"/>
          <p:cNvSpPr>
            <a:spLocks noGrp="1"/>
          </p:cNvSpPr>
          <p:nvPr>
            <p:ph idx="1"/>
          </p:nvPr>
        </p:nvSpPr>
        <p:spPr>
          <a:xfrm>
            <a:off x="685800" y="1905000"/>
            <a:ext cx="7772400" cy="3962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Rectangle 4"/>
          <p:cNvSpPr>
            <a:spLocks noGrp="1" noChangeArrowheads="1"/>
          </p:cNvSpPr>
          <p:nvPr>
            <p:ph type="dt" sz="half" idx="10"/>
          </p:nvPr>
        </p:nvSpPr>
        <p:spPr>
          <a:ln/>
        </p:spPr>
        <p:txBody>
          <a:bodyPr/>
          <a:lstStyle>
            <a:lvl1pPr>
              <a:defRPr/>
            </a:lvl1pPr>
          </a:lstStyle>
          <a:p>
            <a:pPr>
              <a:defRPr/>
            </a:pPr>
            <a:fld id="{4EAF2D4E-C96D-4097-8D6B-1AC8021D35EE}" type="datetime4">
              <a:rPr lang="sr-Latn-RS"/>
              <a:pPr>
                <a:defRPr/>
              </a:pPr>
              <a:t>26. decembar 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64CB440-075C-4A1F-83BF-53666188627C}" type="slidenum">
              <a:rPr lang="en-US" altLang="en-US"/>
              <a:pPr/>
              <a:t>‹#›</a:t>
            </a:fld>
            <a:endParaRPr lang="en-US" altLang="en-US"/>
          </a:p>
        </p:txBody>
      </p:sp>
    </p:spTree>
    <p:extLst>
      <p:ext uri="{BB962C8B-B14F-4D97-AF65-F5344CB8AC3E}">
        <p14:creationId xmlns:p14="http://schemas.microsoft.com/office/powerpoint/2010/main" val="3059097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050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buClrTx/>
              <a:buSzTx/>
              <a:buFontTx/>
              <a:buNone/>
              <a:defRPr sz="1200" b="0">
                <a:solidFill>
                  <a:srgbClr val="000000"/>
                </a:solidFill>
                <a:latin typeface="+mn-lt"/>
                <a:cs typeface="+mn-cs"/>
              </a:defRPr>
            </a:lvl1pPr>
          </a:lstStyle>
          <a:p>
            <a:pPr fontAlgn="base">
              <a:spcBef>
                <a:spcPct val="0"/>
              </a:spcBef>
              <a:spcAft>
                <a:spcPct val="0"/>
              </a:spcAft>
              <a:defRPr/>
            </a:pPr>
            <a:fld id="{C46A5DFA-671C-4822-AF0E-F11D80F54036}" type="datetime4">
              <a:rPr lang="sr-Latn-RS"/>
              <a:pPr fontAlgn="base">
                <a:spcBef>
                  <a:spcPct val="0"/>
                </a:spcBef>
                <a:spcAft>
                  <a:spcPct val="0"/>
                </a:spcAft>
                <a:defRPr/>
              </a:pPr>
              <a:t>26. decembar 2018</a:t>
            </a:fld>
            <a:endParaRPr lang="en-US"/>
          </a:p>
        </p:txBody>
      </p:sp>
      <p:sp>
        <p:nvSpPr>
          <p:cNvPr id="1029" name="Rectangle 5"/>
          <p:cNvSpPr>
            <a:spLocks noGrp="1" noChangeArrowheads="1"/>
          </p:cNvSpPr>
          <p:nvPr>
            <p:ph type="ftr" sz="quarter" idx="3"/>
          </p:nvPr>
        </p:nvSpPr>
        <p:spPr bwMode="auto">
          <a:xfrm>
            <a:off x="3124200" y="61722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buClrTx/>
              <a:buSzTx/>
              <a:buFontTx/>
              <a:buNone/>
              <a:defRPr sz="1200" b="0">
                <a:solidFill>
                  <a:srgbClr val="000000"/>
                </a:solidFill>
                <a:latin typeface="+mn-lt"/>
                <a:cs typeface="+mn-cs"/>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rgbClr val="000000"/>
                </a:solidFill>
              </a:defRPr>
            </a:lvl1pPr>
          </a:lstStyle>
          <a:p>
            <a:pPr eaLnBrk="0" fontAlgn="base" hangingPunct="0">
              <a:spcBef>
                <a:spcPct val="0"/>
              </a:spcBef>
              <a:spcAft>
                <a:spcPct val="0"/>
              </a:spcAft>
            </a:pPr>
            <a:fld id="{3F399168-7DBE-47FD-ACE9-FC46F5E79132}" type="slidenum">
              <a:rPr lang="en-US" altLang="en-US" smtClean="0">
                <a:cs typeface="Arial" charset="0"/>
              </a:rPr>
              <a:pPr eaLnBrk="0" fontAlgn="base" hangingPunct="0">
                <a:spcBef>
                  <a:spcPct val="0"/>
                </a:spcBef>
                <a:spcAft>
                  <a:spcPct val="0"/>
                </a:spcAft>
              </a:pPr>
              <a:t>‹#›</a:t>
            </a:fld>
            <a:endParaRPr lang="en-US" altLang="en-US" smtClean="0">
              <a:cs typeface="Arial" charset="0"/>
            </a:endParaRPr>
          </a:p>
        </p:txBody>
      </p:sp>
      <p:sp>
        <p:nvSpPr>
          <p:cNvPr id="1031" name="Rectangle 10"/>
          <p:cNvSpPr>
            <a:spLocks noChangeArrowheads="1"/>
          </p:cNvSpPr>
          <p:nvPr userDrawn="1"/>
        </p:nvSpPr>
        <p:spPr bwMode="auto">
          <a:xfrm>
            <a:off x="0" y="1143000"/>
            <a:ext cx="9144000" cy="609600"/>
          </a:xfrm>
          <a:prstGeom prst="rect">
            <a:avLst/>
          </a:prstGeom>
          <a:solidFill>
            <a:schemeClr val="tx1">
              <a:lumMod val="75000"/>
              <a:lumOff val="25000"/>
            </a:schemeClr>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buClr>
                <a:srgbClr val="1E4ABD"/>
              </a:buClr>
              <a:buSzPct val="80000"/>
              <a:buFont typeface="Wingdings" pitchFamily="2" charset="2"/>
              <a:buChar char="Ø"/>
              <a:defRPr/>
            </a:pPr>
            <a:endParaRPr lang="sr-Latn-RS" altLang="en-US" sz="1400" b="1" smtClean="0">
              <a:solidFill>
                <a:srgbClr val="000000"/>
              </a:solidFill>
            </a:endParaRPr>
          </a:p>
        </p:txBody>
      </p:sp>
      <p:sp>
        <p:nvSpPr>
          <p:cNvPr id="1032" name="Rectangle 11"/>
          <p:cNvSpPr>
            <a:spLocks noChangeArrowheads="1"/>
          </p:cNvSpPr>
          <p:nvPr userDrawn="1"/>
        </p:nvSpPr>
        <p:spPr bwMode="auto">
          <a:xfrm>
            <a:off x="0" y="6743700"/>
            <a:ext cx="9144000" cy="114300"/>
          </a:xfrm>
          <a:prstGeom prst="rect">
            <a:avLst/>
          </a:prstGeom>
          <a:solidFill>
            <a:srgbClr val="C00000"/>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sr-Latn-RS" altLang="en-US" sz="2800" smtClean="0">
              <a:solidFill>
                <a:srgbClr val="002A6C"/>
              </a:solidFill>
              <a:latin typeface="Times" pitchFamily="18" charset="0"/>
            </a:endParaRPr>
          </a:p>
        </p:txBody>
      </p:sp>
      <p:pic>
        <p:nvPicPr>
          <p:cNvPr id="2" name="Picture 10" descr="G:\logo\logo-final.jpg"/>
          <p:cNvPicPr>
            <a:picLocks noChangeAspect="1" noChangeArrowheads="1"/>
          </p:cNvPicPr>
          <p:nvPr userDrawn="1"/>
        </p:nvPicPr>
        <p:blipFill>
          <a:blip r:embed="rId6">
            <a:extLst>
              <a:ext uri="{28A0092B-C50C-407E-A947-70E740481C1C}">
                <a14:useLocalDpi xmlns:a14="http://schemas.microsoft.com/office/drawing/2010/main" val="0"/>
              </a:ext>
            </a:extLst>
          </a:blip>
          <a:srcRect l="24350" t="31429" r="14091" b="10529"/>
          <a:stretch>
            <a:fillRect/>
          </a:stretch>
        </p:blipFill>
        <p:spPr bwMode="auto">
          <a:xfrm>
            <a:off x="7239000" y="104775"/>
            <a:ext cx="1849438"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2"/>
          <p:cNvSpPr>
            <a:spLocks noGrp="1" noChangeArrowheads="1"/>
          </p:cNvSpPr>
          <p:nvPr>
            <p:ph type="title"/>
          </p:nvPr>
        </p:nvSpPr>
        <p:spPr bwMode="auto">
          <a:xfrm>
            <a:off x="76200" y="1143000"/>
            <a:ext cx="6781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pic>
        <p:nvPicPr>
          <p:cNvPr id="1034" name="Picture 10" descr="H:\svajcarci\Seco Logo\BL_En_WBF_SECO_P485c_pos_hoch.jpg"/>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52400" y="63500"/>
            <a:ext cx="1870075"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5319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hf hdr="0" ftr="0"/>
  <p:txStyles>
    <p:titleStyle>
      <a:lvl1pPr algn="l" rtl="0" eaLnBrk="0" fontAlgn="base" hangingPunct="0">
        <a:spcBef>
          <a:spcPct val="0"/>
        </a:spcBef>
        <a:spcAft>
          <a:spcPct val="0"/>
        </a:spcAft>
        <a:defRPr sz="2400">
          <a:solidFill>
            <a:schemeClr val="bg1"/>
          </a:solidFill>
          <a:latin typeface="Calibri" panose="020F0502020204030204" pitchFamily="34" charset="0"/>
          <a:ea typeface="+mj-ea"/>
          <a:cs typeface="+mj-cs"/>
        </a:defRPr>
      </a:lvl1pPr>
      <a:lvl2pPr algn="l" rtl="0" eaLnBrk="0" fontAlgn="base" hangingPunct="0">
        <a:spcBef>
          <a:spcPct val="0"/>
        </a:spcBef>
        <a:spcAft>
          <a:spcPct val="0"/>
        </a:spcAft>
        <a:defRPr sz="2400">
          <a:solidFill>
            <a:schemeClr val="bg1"/>
          </a:solidFill>
          <a:latin typeface="Calibri" pitchFamily="34" charset="0"/>
        </a:defRPr>
      </a:lvl2pPr>
      <a:lvl3pPr algn="l" rtl="0" eaLnBrk="0" fontAlgn="base" hangingPunct="0">
        <a:spcBef>
          <a:spcPct val="0"/>
        </a:spcBef>
        <a:spcAft>
          <a:spcPct val="0"/>
        </a:spcAft>
        <a:defRPr sz="2400">
          <a:solidFill>
            <a:schemeClr val="bg1"/>
          </a:solidFill>
          <a:latin typeface="Calibri" pitchFamily="34" charset="0"/>
        </a:defRPr>
      </a:lvl3pPr>
      <a:lvl4pPr algn="l" rtl="0" eaLnBrk="0" fontAlgn="base" hangingPunct="0">
        <a:spcBef>
          <a:spcPct val="0"/>
        </a:spcBef>
        <a:spcAft>
          <a:spcPct val="0"/>
        </a:spcAft>
        <a:defRPr sz="2400">
          <a:solidFill>
            <a:schemeClr val="bg1"/>
          </a:solidFill>
          <a:latin typeface="Calibri" pitchFamily="34" charset="0"/>
        </a:defRPr>
      </a:lvl4pPr>
      <a:lvl5pPr algn="l" rtl="0" eaLnBrk="0" fontAlgn="base" hangingPunct="0">
        <a:spcBef>
          <a:spcPct val="0"/>
        </a:spcBef>
        <a:spcAft>
          <a:spcPct val="0"/>
        </a:spcAft>
        <a:defRPr sz="2400">
          <a:solidFill>
            <a:schemeClr val="bg1"/>
          </a:solidFill>
          <a:latin typeface="Calibri" pitchFamily="34"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Char char="–"/>
        <a:defRPr>
          <a:solidFill>
            <a:schemeClr val="tx1"/>
          </a:solidFill>
          <a:latin typeface="Calibri" panose="020F0502020204030204" pitchFamily="34" charset="0"/>
        </a:defRPr>
      </a:lvl2pPr>
      <a:lvl3pPr marL="1143000" indent="-228600" algn="l" rtl="0" eaLnBrk="0" fontAlgn="base" hangingPunct="0">
        <a:spcBef>
          <a:spcPct val="20000"/>
        </a:spcBef>
        <a:spcAft>
          <a:spcPct val="0"/>
        </a:spcAft>
        <a:buChar char="•"/>
        <a:defRPr sz="1600">
          <a:solidFill>
            <a:schemeClr val="tx1"/>
          </a:solidFill>
          <a:latin typeface="Calibri" panose="020F0502020204030204" pitchFamily="34" charset="0"/>
        </a:defRPr>
      </a:lvl3pPr>
      <a:lvl4pPr marL="1600200" indent="-228600" algn="l" rtl="0" eaLnBrk="0" fontAlgn="base" hangingPunct="0">
        <a:spcBef>
          <a:spcPct val="20000"/>
        </a:spcBef>
        <a:spcAft>
          <a:spcPct val="0"/>
        </a:spcAft>
        <a:buChar char="–"/>
        <a:defRPr sz="1400">
          <a:solidFill>
            <a:schemeClr val="tx1"/>
          </a:solidFill>
          <a:latin typeface="Calibri" panose="020F0502020204030204" pitchFamily="34" charset="0"/>
        </a:defRPr>
      </a:lvl4pPr>
      <a:lvl5pPr marL="2057400" indent="-228600" algn="l" rtl="0" eaLnBrk="0" fontAlgn="base" hangingPunct="0">
        <a:spcBef>
          <a:spcPct val="20000"/>
        </a:spcBef>
        <a:spcAft>
          <a:spcPct val="0"/>
        </a:spcAft>
        <a:buChar char="»"/>
        <a:defRPr sz="1400">
          <a:solidFill>
            <a:schemeClr val="tx1"/>
          </a:solidFill>
          <a:latin typeface="Calibri" panose="020F0502020204030204" pitchFamily="34" charset="0"/>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Finansijsko</a:t>
            </a:r>
            <a:r>
              <a:rPr lang="en-US" dirty="0" smtClean="0"/>
              <a:t> </a:t>
            </a:r>
            <a:r>
              <a:rPr lang="en-US" dirty="0" err="1" smtClean="0"/>
              <a:t>upravljanje</a:t>
            </a:r>
            <a:r>
              <a:rPr lang="en-US" dirty="0" smtClean="0"/>
              <a:t> I </a:t>
            </a:r>
            <a:r>
              <a:rPr lang="en-US" dirty="0" err="1" smtClean="0"/>
              <a:t>kontrola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44460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p:txBody>
          <a:bodyPr/>
          <a:lstStyle/>
          <a:p>
            <a:pPr algn="just">
              <a:buFontTx/>
              <a:buNone/>
            </a:pPr>
            <a:r>
              <a:rPr lang="sr-Latn-CS" altLang="en-US" b="1" smtClean="0">
                <a:latin typeface="Arial" charset="0"/>
              </a:rPr>
              <a:t>Interna kontrola u javnom  sektoru </a:t>
            </a:r>
          </a:p>
          <a:p>
            <a:pPr algn="just">
              <a:buFontTx/>
              <a:buNone/>
            </a:pPr>
            <a:endParaRPr lang="sl-SI" altLang="en-US" b="1" smtClean="0">
              <a:latin typeface="Arial" charset="0"/>
            </a:endParaRPr>
          </a:p>
          <a:p>
            <a:pPr algn="just">
              <a:buFontTx/>
              <a:buNone/>
            </a:pPr>
            <a:endParaRPr lang="sr-Latn-CS" altLang="en-US" smtClean="0">
              <a:latin typeface="Arial" charset="0"/>
            </a:endParaRPr>
          </a:p>
          <a:p>
            <a:pPr algn="just"/>
            <a:r>
              <a:rPr lang="sr-Latn-CS" altLang="en-US" smtClean="0">
                <a:latin typeface="Arial" charset="0"/>
              </a:rPr>
              <a:t>Zakon o budžetskom sistemu (čl. 80-83 ) i obuhvata:</a:t>
            </a:r>
          </a:p>
          <a:p>
            <a:pPr algn="just"/>
            <a:r>
              <a:rPr lang="nb-NO" altLang="en-US" smtClean="0">
                <a:latin typeface="Calibri" charset="-18"/>
              </a:rPr>
              <a:t>finansijsko upravljanje i kontrolu kod korisnika javnih sredstava</a:t>
            </a:r>
            <a:r>
              <a:rPr lang="sr-Latn-CS" altLang="en-US" smtClean="0">
                <a:latin typeface="Calibri" charset="-18"/>
              </a:rPr>
              <a:t>; </a:t>
            </a:r>
          </a:p>
          <a:p>
            <a:pPr algn="just"/>
            <a:r>
              <a:rPr lang="nb-NO" altLang="en-US" smtClean="0">
                <a:latin typeface="Calibri" charset="-18"/>
              </a:rPr>
              <a:t>internu reviziju kod korisnika javnih sredstava;</a:t>
            </a:r>
            <a:endParaRPr lang="sr-Latn-CS" altLang="en-US" smtClean="0">
              <a:latin typeface="Calibri" charset="-18"/>
            </a:endParaRPr>
          </a:p>
          <a:p>
            <a:pPr algn="just"/>
            <a:r>
              <a:rPr lang="es-ES_tradnl" altLang="en-US" smtClean="0">
                <a:latin typeface="Calibri" charset="-18"/>
              </a:rPr>
              <a:t>harmonizaciju koju obavlja Centralna jedinica za harmonizaciju u Ministarstvu finansija</a:t>
            </a:r>
            <a:r>
              <a:rPr lang="sr-Latn-CS" altLang="en-US" smtClean="0">
                <a:latin typeface="Calibri" charset="-18"/>
              </a:rPr>
              <a:t>.</a:t>
            </a:r>
          </a:p>
        </p:txBody>
      </p:sp>
      <p:sp>
        <p:nvSpPr>
          <p:cNvPr id="5123" name="Title 1"/>
          <p:cNvSpPr>
            <a:spLocks noGrp="1"/>
          </p:cNvSpPr>
          <p:nvPr>
            <p:ph type="title"/>
          </p:nvPr>
        </p:nvSpPr>
        <p:spPr/>
        <p:txBody>
          <a:bodyPr/>
          <a:lstStyle/>
          <a:p>
            <a:r>
              <a:rPr lang="sr-Latn-CS" altLang="en-US" sz="2000" b="1" smtClean="0">
                <a:latin typeface="Arial" charset="0"/>
              </a:rPr>
              <a:t>PRAVNI OSNOV</a:t>
            </a:r>
            <a:br>
              <a:rPr lang="sr-Latn-CS" altLang="en-US" sz="2000" b="1" smtClean="0">
                <a:latin typeface="Arial" charset="0"/>
              </a:rPr>
            </a:br>
            <a:endParaRPr lang="sr-Latn-CS" altLang="en-US" sz="2000" b="1" smtClean="0">
              <a:latin typeface="Arial" charset="0"/>
            </a:endParaRPr>
          </a:p>
        </p:txBody>
      </p:sp>
      <p:sp>
        <p:nvSpPr>
          <p:cNvPr id="5124" name="Text Placeholder 3"/>
          <p:cNvSpPr>
            <a:spLocks noGrp="1"/>
          </p:cNvSpPr>
          <p:nvPr>
            <p:ph type="body" sz="quarter" idx="13"/>
          </p:nvPr>
        </p:nvSpPr>
        <p:spPr/>
        <p:txBody>
          <a:bodyPr/>
          <a:lstStyle/>
          <a:p>
            <a:r>
              <a:rPr lang="sl-SI" altLang="en-US" smtClean="0">
                <a:solidFill>
                  <a:srgbClr val="606060"/>
                </a:solidFill>
                <a:latin typeface="Arial" charset="0"/>
              </a:rPr>
              <a:t>SFUK U JAVNOM SEKTORU</a:t>
            </a:r>
          </a:p>
          <a:p>
            <a:endParaRPr lang="sr-Latn-CS" altLang="en-US" smtClean="0">
              <a:solidFill>
                <a:srgbClr val="606060"/>
              </a:solidFill>
              <a:latin typeface="Arial" charset="0"/>
            </a:endParaRPr>
          </a:p>
        </p:txBody>
      </p:sp>
      <p:sp>
        <p:nvSpPr>
          <p:cNvPr id="5" name="Date Placeholder 4"/>
          <p:cNvSpPr>
            <a:spLocks noGrp="1"/>
          </p:cNvSpPr>
          <p:nvPr>
            <p:ph type="dt" sz="quarter" idx="14"/>
          </p:nvPr>
        </p:nvSpPr>
        <p:spPr/>
        <p:txBody>
          <a:bodyPr/>
          <a:lstStyle/>
          <a:p>
            <a:pPr>
              <a:defRPr/>
            </a:pPr>
            <a:fld id="{FD73AA15-EC3F-4179-A64E-0CA8400449CA}" type="datetime4">
              <a:rPr lang="sr-Latn-RS"/>
              <a:pPr>
                <a:defRPr/>
              </a:pPr>
              <a:t>26. decembar 2018</a:t>
            </a:fld>
            <a:endParaRPr lang="en-US" dirty="0"/>
          </a:p>
        </p:txBody>
      </p:sp>
      <p:sp>
        <p:nvSpPr>
          <p:cNvPr id="5126" name="Slide Number Placeholder 5"/>
          <p:cNvSpPr>
            <a:spLocks noGrp="1"/>
          </p:cNvSpPr>
          <p:nvPr>
            <p:ph type="sldNum" sz="quarter" idx="16"/>
          </p:nvPr>
        </p:nvSpPr>
        <p:spPr>
          <a:noFill/>
        </p:spPr>
        <p:txBody>
          <a:bodyPr/>
          <a:lstStyle>
            <a:lvl1pPr>
              <a:spcBef>
                <a:spcPct val="20000"/>
              </a:spcBef>
              <a:buChar char="•"/>
              <a:defRPr sz="2000">
                <a:solidFill>
                  <a:schemeClr val="tx1"/>
                </a:solidFill>
                <a:latin typeface="Calibri" charset="-18"/>
              </a:defRPr>
            </a:lvl1pPr>
            <a:lvl2pPr marL="742950" indent="-285750">
              <a:spcBef>
                <a:spcPct val="20000"/>
              </a:spcBef>
              <a:buChar char="–"/>
              <a:defRPr>
                <a:solidFill>
                  <a:schemeClr val="tx1"/>
                </a:solidFill>
                <a:latin typeface="Calibri" charset="-18"/>
              </a:defRPr>
            </a:lvl2pPr>
            <a:lvl3pPr marL="1143000" indent="-228600">
              <a:spcBef>
                <a:spcPct val="20000"/>
              </a:spcBef>
              <a:buChar char="•"/>
              <a:defRPr sz="1600">
                <a:solidFill>
                  <a:schemeClr val="tx1"/>
                </a:solidFill>
                <a:latin typeface="Calibri" charset="-18"/>
              </a:defRPr>
            </a:lvl3pPr>
            <a:lvl4pPr marL="1600200" indent="-228600">
              <a:spcBef>
                <a:spcPct val="20000"/>
              </a:spcBef>
              <a:buChar char="–"/>
              <a:defRPr sz="1400">
                <a:solidFill>
                  <a:schemeClr val="tx1"/>
                </a:solidFill>
                <a:latin typeface="Calibri" charset="-18"/>
              </a:defRPr>
            </a:lvl4pPr>
            <a:lvl5pPr marL="2057400" indent="-228600">
              <a:spcBef>
                <a:spcPct val="20000"/>
              </a:spcBef>
              <a:buChar char="»"/>
              <a:defRPr sz="1400">
                <a:solidFill>
                  <a:schemeClr val="tx1"/>
                </a:solidFill>
                <a:latin typeface="Calibri" charset="-18"/>
              </a:defRPr>
            </a:lvl5pPr>
            <a:lvl6pPr marL="2514600" indent="-228600" eaLnBrk="0" fontAlgn="base" hangingPunct="0">
              <a:spcBef>
                <a:spcPct val="20000"/>
              </a:spcBef>
              <a:spcAft>
                <a:spcPct val="0"/>
              </a:spcAft>
              <a:buChar char="»"/>
              <a:defRPr sz="1400">
                <a:solidFill>
                  <a:schemeClr val="tx1"/>
                </a:solidFill>
                <a:latin typeface="Calibri" charset="-18"/>
              </a:defRPr>
            </a:lvl6pPr>
            <a:lvl7pPr marL="2971800" indent="-228600" eaLnBrk="0" fontAlgn="base" hangingPunct="0">
              <a:spcBef>
                <a:spcPct val="20000"/>
              </a:spcBef>
              <a:spcAft>
                <a:spcPct val="0"/>
              </a:spcAft>
              <a:buChar char="»"/>
              <a:defRPr sz="1400">
                <a:solidFill>
                  <a:schemeClr val="tx1"/>
                </a:solidFill>
                <a:latin typeface="Calibri" charset="-18"/>
              </a:defRPr>
            </a:lvl7pPr>
            <a:lvl8pPr marL="3429000" indent="-228600" eaLnBrk="0" fontAlgn="base" hangingPunct="0">
              <a:spcBef>
                <a:spcPct val="20000"/>
              </a:spcBef>
              <a:spcAft>
                <a:spcPct val="0"/>
              </a:spcAft>
              <a:buChar char="»"/>
              <a:defRPr sz="1400">
                <a:solidFill>
                  <a:schemeClr val="tx1"/>
                </a:solidFill>
                <a:latin typeface="Calibri" charset="-18"/>
              </a:defRPr>
            </a:lvl8pPr>
            <a:lvl9pPr marL="3886200" indent="-228600" eaLnBrk="0" fontAlgn="base" hangingPunct="0">
              <a:spcBef>
                <a:spcPct val="20000"/>
              </a:spcBef>
              <a:spcAft>
                <a:spcPct val="0"/>
              </a:spcAft>
              <a:buChar char="»"/>
              <a:defRPr sz="1400">
                <a:solidFill>
                  <a:schemeClr val="tx1"/>
                </a:solidFill>
                <a:latin typeface="Calibri" charset="-18"/>
              </a:defRPr>
            </a:lvl9pPr>
          </a:lstStyle>
          <a:p>
            <a:pPr>
              <a:spcBef>
                <a:spcPct val="0"/>
              </a:spcBef>
              <a:buFontTx/>
              <a:buNone/>
            </a:pPr>
            <a:fld id="{B53A5C02-1B2A-4454-B7A7-1B93D0EA5EAF}" type="slidenum">
              <a:rPr lang="en-US" altLang="en-US" sz="1200">
                <a:solidFill>
                  <a:srgbClr val="000000"/>
                </a:solidFill>
                <a:latin typeface="Arial" charset="0"/>
              </a:rPr>
              <a:pPr>
                <a:spcBef>
                  <a:spcPct val="0"/>
                </a:spcBef>
                <a:buFontTx/>
                <a:buNone/>
              </a:pPr>
              <a:t>2</a:t>
            </a:fld>
            <a:endParaRPr lang="en-US" altLang="en-US" sz="1200">
              <a:solidFill>
                <a:srgbClr val="000000"/>
              </a:solidFill>
              <a:latin typeface="Arial" charset="0"/>
            </a:endParaRPr>
          </a:p>
        </p:txBody>
      </p:sp>
    </p:spTree>
    <p:extLst>
      <p:ext uri="{BB962C8B-B14F-4D97-AF65-F5344CB8AC3E}">
        <p14:creationId xmlns:p14="http://schemas.microsoft.com/office/powerpoint/2010/main" val="1300446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4294967295"/>
          </p:nvPr>
        </p:nvSpPr>
        <p:spPr>
          <a:xfrm>
            <a:off x="685800" y="1905000"/>
            <a:ext cx="7772400" cy="4038600"/>
          </a:xfrm>
        </p:spPr>
        <p:txBody>
          <a:bodyPr/>
          <a:lstStyle/>
          <a:p>
            <a:pPr algn="just"/>
            <a:r>
              <a:rPr lang="sr-Cyrl-CS" altLang="en-US" dirty="0" smtClean="0">
                <a:latin typeface="Arial" charset="0"/>
              </a:rPr>
              <a:t>Procena rizika je identifikovanje i analiza relevantnih rizika koji prete ostvarivanju ciljeva, </a:t>
            </a:r>
            <a:r>
              <a:rPr lang="sl-SI" altLang="en-US" dirty="0" smtClean="0">
                <a:latin typeface="Arial" charset="0"/>
              </a:rPr>
              <a:t>š</a:t>
            </a:r>
            <a:r>
              <a:rPr lang="sr-Cyrl-CS" altLang="en-US" dirty="0" smtClean="0">
                <a:latin typeface="Arial" charset="0"/>
              </a:rPr>
              <a:t>to predstavlja osnovu za utvrđivanje načina na koji se može upravljati tim rizicima</a:t>
            </a:r>
            <a:r>
              <a:rPr lang="sr-Latn-CS" altLang="en-US" dirty="0" smtClean="0">
                <a:latin typeface="Arial" charset="0"/>
              </a:rPr>
              <a:t>;</a:t>
            </a:r>
          </a:p>
          <a:p>
            <a:pPr algn="just"/>
            <a:r>
              <a:rPr lang="sr-Cyrl-CS" altLang="en-US" dirty="0" smtClean="0">
                <a:latin typeface="Arial" charset="0"/>
              </a:rPr>
              <a:t>Rizike treba procenjivati i njima upravljati kroz napore na nivou cele organizacije da se identifikuju, ocene i prate oni događaji koji prete ostvarivanju misije organizacije. Rukovodstvo treba da za svaki identifikovani rizik odluči da li da ga prihvati, da li da rizik svede na prihvatljiv nivo, ili da izbegne rizik.</a:t>
            </a:r>
            <a:endParaRPr lang="sr-Latn-CS" altLang="en-US" dirty="0" smtClean="0">
              <a:latin typeface="Arial" charset="0"/>
            </a:endParaRPr>
          </a:p>
        </p:txBody>
      </p:sp>
      <p:sp>
        <p:nvSpPr>
          <p:cNvPr id="21507" name="Title 1"/>
          <p:cNvSpPr>
            <a:spLocks noGrp="1"/>
          </p:cNvSpPr>
          <p:nvPr>
            <p:ph type="title" idx="4294967295"/>
          </p:nvPr>
        </p:nvSpPr>
        <p:spPr/>
        <p:txBody>
          <a:bodyPr/>
          <a:lstStyle/>
          <a:p>
            <a:r>
              <a:rPr lang="sl-SI" altLang="en-US" b="1" smtClean="0">
                <a:latin typeface="Arial" charset="0"/>
              </a:rPr>
              <a:t>PROCENA RIZIKA</a:t>
            </a:r>
            <a:endParaRPr lang="sr-Latn-CS" altLang="en-US" b="1" smtClean="0">
              <a:latin typeface="Arial" charset="0"/>
            </a:endParaRPr>
          </a:p>
        </p:txBody>
      </p:sp>
      <p:sp>
        <p:nvSpPr>
          <p:cNvPr id="21508" name="Text Placeholder 3"/>
          <p:cNvSpPr>
            <a:spLocks noGrp="1"/>
          </p:cNvSpPr>
          <p:nvPr>
            <p:ph type="body" sz="quarter" idx="4294967295"/>
          </p:nvPr>
        </p:nvSpPr>
        <p:spPr>
          <a:xfrm>
            <a:off x="3048000" y="228600"/>
            <a:ext cx="4876800" cy="533400"/>
          </a:xfrm>
        </p:spPr>
        <p:txBody>
          <a:bodyPr/>
          <a:lstStyle/>
          <a:p>
            <a:pPr marL="0" indent="0">
              <a:buFontTx/>
              <a:buNone/>
            </a:pPr>
            <a:r>
              <a:rPr lang="sl-SI" altLang="en-US" sz="1400" smtClean="0">
                <a:solidFill>
                  <a:srgbClr val="606060"/>
                </a:solidFill>
                <a:latin typeface="Arial" charset="0"/>
              </a:rPr>
              <a:t>SFUK U JAVNOM SEKTORU</a:t>
            </a:r>
          </a:p>
          <a:p>
            <a:pPr marL="0" indent="0">
              <a:buFontTx/>
              <a:buNone/>
            </a:pPr>
            <a:endParaRPr lang="sr-Latn-CS" altLang="en-US" sz="1400" smtClean="0">
              <a:solidFill>
                <a:srgbClr val="606060"/>
              </a:solidFill>
              <a:latin typeface="Arial" charset="0"/>
            </a:endParaRPr>
          </a:p>
        </p:txBody>
      </p:sp>
      <p:sp>
        <p:nvSpPr>
          <p:cNvPr id="5" name="Date Placeholder 4"/>
          <p:cNvSpPr txBox="1">
            <a:spLocks noGrp="1"/>
          </p:cNvSpPr>
          <p:nvPr/>
        </p:nvSpPr>
        <p:spPr bwMode="auto">
          <a:xfrm>
            <a:off x="685800" y="61722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fld id="{FD73AA15-EC3F-4179-A64E-0CA8400449CA}" type="datetime4">
              <a:rPr lang="sr-Latn-RS" sz="1200">
                <a:solidFill>
                  <a:srgbClr val="000000"/>
                </a:solidFill>
                <a:cs typeface="Arial" charset="0"/>
              </a:rPr>
              <a:pPr eaLnBrk="0" fontAlgn="base" hangingPunct="0">
                <a:spcBef>
                  <a:spcPct val="0"/>
                </a:spcBef>
                <a:spcAft>
                  <a:spcPct val="0"/>
                </a:spcAft>
                <a:defRPr/>
              </a:pPr>
              <a:t>26. decembar 2018</a:t>
            </a:fld>
            <a:endParaRPr lang="en-US" sz="1200" dirty="0">
              <a:solidFill>
                <a:srgbClr val="000000"/>
              </a:solidFill>
              <a:cs typeface="Arial" charset="0"/>
            </a:endParaRPr>
          </a:p>
        </p:txBody>
      </p:sp>
      <p:sp>
        <p:nvSpPr>
          <p:cNvPr id="21510" name="Slide Number Placeholder 5"/>
          <p:cNvSpPr txBox="1">
            <a:spLocks noGrp="1"/>
          </p:cNvSpPr>
          <p:nvPr/>
        </p:nvSpPr>
        <p:spPr bwMode="auto">
          <a:xfrm>
            <a:off x="65532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000">
                <a:solidFill>
                  <a:schemeClr val="tx1"/>
                </a:solidFill>
                <a:latin typeface="Calibri" charset="-18"/>
              </a:defRPr>
            </a:lvl1pPr>
            <a:lvl2pPr marL="742950" indent="-285750">
              <a:spcBef>
                <a:spcPct val="20000"/>
              </a:spcBef>
              <a:buChar char="–"/>
              <a:defRPr>
                <a:solidFill>
                  <a:schemeClr val="tx1"/>
                </a:solidFill>
                <a:latin typeface="Calibri" charset="-18"/>
              </a:defRPr>
            </a:lvl2pPr>
            <a:lvl3pPr marL="1143000" indent="-228600">
              <a:spcBef>
                <a:spcPct val="20000"/>
              </a:spcBef>
              <a:buChar char="•"/>
              <a:defRPr sz="1600">
                <a:solidFill>
                  <a:schemeClr val="tx1"/>
                </a:solidFill>
                <a:latin typeface="Calibri" charset="-18"/>
              </a:defRPr>
            </a:lvl3pPr>
            <a:lvl4pPr marL="1600200" indent="-228600">
              <a:spcBef>
                <a:spcPct val="20000"/>
              </a:spcBef>
              <a:buChar char="–"/>
              <a:defRPr sz="1400">
                <a:solidFill>
                  <a:schemeClr val="tx1"/>
                </a:solidFill>
                <a:latin typeface="Calibri" charset="-18"/>
              </a:defRPr>
            </a:lvl4pPr>
            <a:lvl5pPr marL="2057400" indent="-228600">
              <a:spcBef>
                <a:spcPct val="20000"/>
              </a:spcBef>
              <a:buChar char="»"/>
              <a:defRPr sz="1400">
                <a:solidFill>
                  <a:schemeClr val="tx1"/>
                </a:solidFill>
                <a:latin typeface="Calibri" charset="-18"/>
              </a:defRPr>
            </a:lvl5pPr>
            <a:lvl6pPr marL="2514600" indent="-228600" eaLnBrk="0" fontAlgn="base" hangingPunct="0">
              <a:spcBef>
                <a:spcPct val="20000"/>
              </a:spcBef>
              <a:spcAft>
                <a:spcPct val="0"/>
              </a:spcAft>
              <a:buChar char="»"/>
              <a:defRPr sz="1400">
                <a:solidFill>
                  <a:schemeClr val="tx1"/>
                </a:solidFill>
                <a:latin typeface="Calibri" charset="-18"/>
              </a:defRPr>
            </a:lvl6pPr>
            <a:lvl7pPr marL="2971800" indent="-228600" eaLnBrk="0" fontAlgn="base" hangingPunct="0">
              <a:spcBef>
                <a:spcPct val="20000"/>
              </a:spcBef>
              <a:spcAft>
                <a:spcPct val="0"/>
              </a:spcAft>
              <a:buChar char="»"/>
              <a:defRPr sz="1400">
                <a:solidFill>
                  <a:schemeClr val="tx1"/>
                </a:solidFill>
                <a:latin typeface="Calibri" charset="-18"/>
              </a:defRPr>
            </a:lvl7pPr>
            <a:lvl8pPr marL="3429000" indent="-228600" eaLnBrk="0" fontAlgn="base" hangingPunct="0">
              <a:spcBef>
                <a:spcPct val="20000"/>
              </a:spcBef>
              <a:spcAft>
                <a:spcPct val="0"/>
              </a:spcAft>
              <a:buChar char="»"/>
              <a:defRPr sz="1400">
                <a:solidFill>
                  <a:schemeClr val="tx1"/>
                </a:solidFill>
                <a:latin typeface="Calibri" charset="-18"/>
              </a:defRPr>
            </a:lvl8pPr>
            <a:lvl9pPr marL="3886200" indent="-228600" eaLnBrk="0" fontAlgn="base" hangingPunct="0">
              <a:spcBef>
                <a:spcPct val="20000"/>
              </a:spcBef>
              <a:spcAft>
                <a:spcPct val="0"/>
              </a:spcAft>
              <a:buChar char="»"/>
              <a:defRPr sz="1400">
                <a:solidFill>
                  <a:schemeClr val="tx1"/>
                </a:solidFill>
                <a:latin typeface="Calibri" charset="-18"/>
              </a:defRPr>
            </a:lvl9pPr>
          </a:lstStyle>
          <a:p>
            <a:pPr algn="r" eaLnBrk="0" fontAlgn="base" hangingPunct="0">
              <a:spcBef>
                <a:spcPct val="0"/>
              </a:spcBef>
              <a:spcAft>
                <a:spcPct val="0"/>
              </a:spcAft>
              <a:buFontTx/>
              <a:buNone/>
            </a:pPr>
            <a:fld id="{24A9EB05-C493-48EE-898D-0A8BF8D3FBC1}" type="slidenum">
              <a:rPr lang="en-US" altLang="en-US" sz="1200" smtClean="0">
                <a:solidFill>
                  <a:srgbClr val="000000"/>
                </a:solidFill>
                <a:latin typeface="Arial" charset="0"/>
                <a:cs typeface="Arial" charset="0"/>
              </a:rPr>
              <a:pPr algn="r" eaLnBrk="0" fontAlgn="base" hangingPunct="0">
                <a:spcBef>
                  <a:spcPct val="0"/>
                </a:spcBef>
                <a:spcAft>
                  <a:spcPct val="0"/>
                </a:spcAft>
                <a:buFontTx/>
                <a:buNone/>
              </a:pPr>
              <a:t>3</a:t>
            </a:fld>
            <a:endParaRPr lang="en-US" altLang="en-US" sz="1200" smtClean="0">
              <a:solidFill>
                <a:srgbClr val="000000"/>
              </a:solidFill>
              <a:latin typeface="Arial" charset="0"/>
              <a:cs typeface="Arial" charset="0"/>
            </a:endParaRPr>
          </a:p>
        </p:txBody>
      </p:sp>
    </p:spTree>
    <p:extLst>
      <p:ext uri="{BB962C8B-B14F-4D97-AF65-F5344CB8AC3E}">
        <p14:creationId xmlns:p14="http://schemas.microsoft.com/office/powerpoint/2010/main" val="1057478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sl-SI" altLang="en-US" b="1" smtClean="0">
                <a:latin typeface="Calibri" charset="-18"/>
              </a:rPr>
              <a:t>RADNA GRUPA  ZA FUK</a:t>
            </a:r>
            <a:endParaRPr lang="sr-Latn-CS" altLang="en-US" b="1" smtClean="0">
              <a:latin typeface="Calibri" charset="-18"/>
            </a:endParaRPr>
          </a:p>
        </p:txBody>
      </p:sp>
      <p:sp>
        <p:nvSpPr>
          <p:cNvPr id="45059" name="Rectangle 3"/>
          <p:cNvSpPr>
            <a:spLocks noGrp="1" noChangeArrowheads="1"/>
          </p:cNvSpPr>
          <p:nvPr>
            <p:ph type="body" idx="1"/>
          </p:nvPr>
        </p:nvSpPr>
        <p:spPr/>
        <p:txBody>
          <a:bodyPr/>
          <a:lstStyle/>
          <a:p>
            <a:endParaRPr lang="sr-Latn-CS" altLang="en-US" smtClean="0">
              <a:latin typeface="Calibri" charset="-18"/>
            </a:endParaRPr>
          </a:p>
          <a:p>
            <a:pPr algn="just"/>
            <a:r>
              <a:rPr lang="sr-Latn-CS" altLang="en-US" smtClean="0">
                <a:latin typeface="Arial" charset="0"/>
              </a:rPr>
              <a:t>Gotovo sigurno će se javiti potreba za uspostavljanjem radne grupe zato što su obim i nivo posla preveliki za jednu osobu.</a:t>
            </a:r>
          </a:p>
          <a:p>
            <a:pPr algn="just">
              <a:buFontTx/>
              <a:buNone/>
            </a:pPr>
            <a:endParaRPr lang="sr-Latn-CS" altLang="en-US" smtClean="0">
              <a:latin typeface="Arial" charset="0"/>
            </a:endParaRPr>
          </a:p>
          <a:p>
            <a:pPr algn="just"/>
            <a:r>
              <a:rPr lang="sr-Latn-CS" altLang="en-US" smtClean="0">
                <a:latin typeface="Arial" charset="0"/>
              </a:rPr>
              <a:t>Sama raspodela dužnosti značajno će varirati u zavisnosti od faktora kao što su veličina i struktura organizacije. </a:t>
            </a:r>
          </a:p>
          <a:p>
            <a:pPr algn="just"/>
            <a:endParaRPr lang="sr-Latn-CS" altLang="en-US" smtClean="0">
              <a:latin typeface="Arial" charset="0"/>
            </a:endParaRPr>
          </a:p>
          <a:p>
            <a:pPr algn="just"/>
            <a:r>
              <a:rPr lang="sr-Latn-CS" altLang="en-US" smtClean="0">
                <a:latin typeface="Arial" charset="0"/>
              </a:rPr>
              <a:t>Rukovodilac za finansijsko upravljanje i kontrolu je zadužen da bude  lider u programu interne kontrole u organizaciji. </a:t>
            </a:r>
          </a:p>
        </p:txBody>
      </p:sp>
    </p:spTree>
    <p:extLst>
      <p:ext uri="{BB962C8B-B14F-4D97-AF65-F5344CB8AC3E}">
        <p14:creationId xmlns:p14="http://schemas.microsoft.com/office/powerpoint/2010/main" val="3524368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4294967295"/>
          </p:nvPr>
        </p:nvSpPr>
        <p:spPr>
          <a:xfrm>
            <a:off x="685800" y="1905000"/>
            <a:ext cx="7772400" cy="4038600"/>
          </a:xfrm>
        </p:spPr>
        <p:txBody>
          <a:bodyPr/>
          <a:lstStyle/>
          <a:p>
            <a:pPr algn="just"/>
            <a:r>
              <a:rPr lang="sr-Cyrl-CS" altLang="en-US" smtClean="0">
                <a:latin typeface="Arial" charset="0"/>
              </a:rPr>
              <a:t>Da bi se započeo ovaj proces, važno je tačno znat</a:t>
            </a:r>
            <a:r>
              <a:rPr lang="sl-SI" altLang="en-US" smtClean="0">
                <a:latin typeface="Arial" charset="0"/>
              </a:rPr>
              <a:t>i</a:t>
            </a:r>
            <a:r>
              <a:rPr lang="sr-Cyrl-CS" altLang="en-US" smtClean="0">
                <a:latin typeface="Arial" charset="0"/>
              </a:rPr>
              <a:t> kakva je trenutna situacija u organizaciji u pogledu internih kontrola. Da bi</a:t>
            </a:r>
            <a:r>
              <a:rPr lang="sl-SI" altLang="en-US" smtClean="0">
                <a:latin typeface="Arial" charset="0"/>
              </a:rPr>
              <a:t> </a:t>
            </a:r>
            <a:r>
              <a:rPr lang="sr-Cyrl-CS" altLang="en-US" smtClean="0">
                <a:latin typeface="Arial" charset="0"/>
              </a:rPr>
              <a:t>se to utvrdil</a:t>
            </a:r>
            <a:r>
              <a:rPr lang="sl-SI" altLang="en-US" smtClean="0">
                <a:latin typeface="Arial" charset="0"/>
              </a:rPr>
              <a:t>o</a:t>
            </a:r>
            <a:r>
              <a:rPr lang="sr-Cyrl-CS" altLang="en-US" smtClean="0">
                <a:latin typeface="Arial" charset="0"/>
              </a:rPr>
              <a:t>, neophodno je izvršit</a:t>
            </a:r>
            <a:r>
              <a:rPr lang="sl-SI" altLang="en-US" smtClean="0">
                <a:latin typeface="Arial" charset="0"/>
              </a:rPr>
              <a:t>i</a:t>
            </a:r>
            <a:r>
              <a:rPr lang="sr-Cyrl-CS" altLang="en-US" smtClean="0">
                <a:latin typeface="Arial" charset="0"/>
              </a:rPr>
              <a:t> samo-ocenjivanje poslovnih procesa organizacije u formi pregleda interne kontrole.</a:t>
            </a:r>
          </a:p>
          <a:p>
            <a:pPr algn="just"/>
            <a:r>
              <a:rPr lang="sr-Cyrl-CS" altLang="en-US" smtClean="0">
                <a:latin typeface="Arial" charset="0"/>
              </a:rPr>
              <a:t>Kroz pregled interne kontrole analiziraju se procedure i politike kako bi se potvrdilo da funkcionišu kako je i zamišljeno, te da pomažu određenoj jedinici/službi u ostvarivanju ciljeva. Primeri procedura i politika koje se mogu pregledati uključuju</a:t>
            </a:r>
            <a:r>
              <a:rPr lang="sl-SI" altLang="en-US" smtClean="0">
                <a:latin typeface="Arial" charset="0"/>
              </a:rPr>
              <a:t>:</a:t>
            </a:r>
            <a:r>
              <a:rPr lang="sr-Cyrl-CS" altLang="en-US" smtClean="0">
                <a:latin typeface="Arial" charset="0"/>
              </a:rPr>
              <a:t> aktivnosti planiranja, ocenu programa, budžetski ciklus, premeštanje zaposlenih i informacione sisteme, aktivnosti vezane za gotovinu, upravljanje ugovorima i kapitalnim programima</a:t>
            </a:r>
            <a:r>
              <a:rPr lang="sr-Latn-CS" altLang="en-US" smtClean="0">
                <a:latin typeface="Calibri" charset="-18"/>
              </a:rPr>
              <a:t> </a:t>
            </a:r>
          </a:p>
        </p:txBody>
      </p:sp>
      <p:sp>
        <p:nvSpPr>
          <p:cNvPr id="52227" name="Title 1"/>
          <p:cNvSpPr>
            <a:spLocks noGrp="1"/>
          </p:cNvSpPr>
          <p:nvPr>
            <p:ph type="title" idx="4294967295"/>
          </p:nvPr>
        </p:nvSpPr>
        <p:spPr/>
        <p:txBody>
          <a:bodyPr/>
          <a:lstStyle/>
          <a:p>
            <a:r>
              <a:rPr lang="sl-SI" altLang="en-US" b="1" smtClean="0">
                <a:latin typeface="Arial" charset="0"/>
              </a:rPr>
              <a:t>PREGLED / ANALIZA FUK</a:t>
            </a:r>
            <a:endParaRPr lang="sr-Latn-CS" altLang="en-US" b="1" smtClean="0">
              <a:latin typeface="Arial" charset="0"/>
            </a:endParaRPr>
          </a:p>
        </p:txBody>
      </p:sp>
      <p:sp>
        <p:nvSpPr>
          <p:cNvPr id="52228" name="Text Placeholder 3"/>
          <p:cNvSpPr>
            <a:spLocks noGrp="1"/>
          </p:cNvSpPr>
          <p:nvPr>
            <p:ph type="body" sz="quarter" idx="4294967295"/>
          </p:nvPr>
        </p:nvSpPr>
        <p:spPr>
          <a:xfrm>
            <a:off x="2362200" y="228600"/>
            <a:ext cx="4876800" cy="533400"/>
          </a:xfrm>
        </p:spPr>
        <p:txBody>
          <a:bodyPr/>
          <a:lstStyle/>
          <a:p>
            <a:pPr marL="0" indent="0">
              <a:buFontTx/>
              <a:buNone/>
            </a:pPr>
            <a:r>
              <a:rPr lang="sl-SI" altLang="en-US" sz="1400" smtClean="0">
                <a:solidFill>
                  <a:srgbClr val="606060"/>
                </a:solidFill>
                <a:latin typeface="Arial" charset="0"/>
              </a:rPr>
              <a:t>SFUK U JAVNOM SEKTORU</a:t>
            </a:r>
          </a:p>
          <a:p>
            <a:pPr marL="0" indent="0">
              <a:buFontTx/>
              <a:buNone/>
            </a:pPr>
            <a:endParaRPr lang="sr-Latn-CS" altLang="en-US" sz="1400" smtClean="0">
              <a:solidFill>
                <a:srgbClr val="606060"/>
              </a:solidFill>
              <a:latin typeface="Arial" charset="0"/>
            </a:endParaRPr>
          </a:p>
        </p:txBody>
      </p:sp>
      <p:sp>
        <p:nvSpPr>
          <p:cNvPr id="5" name="Date Placeholder 4"/>
          <p:cNvSpPr txBox="1">
            <a:spLocks noGrp="1"/>
          </p:cNvSpPr>
          <p:nvPr/>
        </p:nvSpPr>
        <p:spPr bwMode="auto">
          <a:xfrm>
            <a:off x="685800" y="61722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fld id="{FD73AA15-EC3F-4179-A64E-0CA8400449CA}" type="datetime4">
              <a:rPr lang="sr-Latn-RS" sz="1200">
                <a:solidFill>
                  <a:srgbClr val="000000"/>
                </a:solidFill>
                <a:cs typeface="Arial" charset="0"/>
              </a:rPr>
              <a:pPr eaLnBrk="0" fontAlgn="base" hangingPunct="0">
                <a:spcBef>
                  <a:spcPct val="0"/>
                </a:spcBef>
                <a:spcAft>
                  <a:spcPct val="0"/>
                </a:spcAft>
                <a:defRPr/>
              </a:pPr>
              <a:t>26. decembar 2018</a:t>
            </a:fld>
            <a:endParaRPr lang="en-US" sz="1200" dirty="0">
              <a:solidFill>
                <a:srgbClr val="000000"/>
              </a:solidFill>
              <a:cs typeface="Arial" charset="0"/>
            </a:endParaRPr>
          </a:p>
        </p:txBody>
      </p:sp>
      <p:sp>
        <p:nvSpPr>
          <p:cNvPr id="52230" name="Slide Number Placeholder 5"/>
          <p:cNvSpPr txBox="1">
            <a:spLocks noGrp="1"/>
          </p:cNvSpPr>
          <p:nvPr/>
        </p:nvSpPr>
        <p:spPr bwMode="auto">
          <a:xfrm>
            <a:off x="65532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000">
                <a:solidFill>
                  <a:schemeClr val="tx1"/>
                </a:solidFill>
                <a:latin typeface="Calibri" charset="-18"/>
              </a:defRPr>
            </a:lvl1pPr>
            <a:lvl2pPr marL="742950" indent="-285750">
              <a:spcBef>
                <a:spcPct val="20000"/>
              </a:spcBef>
              <a:buChar char="–"/>
              <a:defRPr>
                <a:solidFill>
                  <a:schemeClr val="tx1"/>
                </a:solidFill>
                <a:latin typeface="Calibri" charset="-18"/>
              </a:defRPr>
            </a:lvl2pPr>
            <a:lvl3pPr marL="1143000" indent="-228600">
              <a:spcBef>
                <a:spcPct val="20000"/>
              </a:spcBef>
              <a:buChar char="•"/>
              <a:defRPr sz="1600">
                <a:solidFill>
                  <a:schemeClr val="tx1"/>
                </a:solidFill>
                <a:latin typeface="Calibri" charset="-18"/>
              </a:defRPr>
            </a:lvl3pPr>
            <a:lvl4pPr marL="1600200" indent="-228600">
              <a:spcBef>
                <a:spcPct val="20000"/>
              </a:spcBef>
              <a:buChar char="–"/>
              <a:defRPr sz="1400">
                <a:solidFill>
                  <a:schemeClr val="tx1"/>
                </a:solidFill>
                <a:latin typeface="Calibri" charset="-18"/>
              </a:defRPr>
            </a:lvl4pPr>
            <a:lvl5pPr marL="2057400" indent="-228600">
              <a:spcBef>
                <a:spcPct val="20000"/>
              </a:spcBef>
              <a:buChar char="»"/>
              <a:defRPr sz="1400">
                <a:solidFill>
                  <a:schemeClr val="tx1"/>
                </a:solidFill>
                <a:latin typeface="Calibri" charset="-18"/>
              </a:defRPr>
            </a:lvl5pPr>
            <a:lvl6pPr marL="2514600" indent="-228600" eaLnBrk="0" fontAlgn="base" hangingPunct="0">
              <a:spcBef>
                <a:spcPct val="20000"/>
              </a:spcBef>
              <a:spcAft>
                <a:spcPct val="0"/>
              </a:spcAft>
              <a:buChar char="»"/>
              <a:defRPr sz="1400">
                <a:solidFill>
                  <a:schemeClr val="tx1"/>
                </a:solidFill>
                <a:latin typeface="Calibri" charset="-18"/>
              </a:defRPr>
            </a:lvl6pPr>
            <a:lvl7pPr marL="2971800" indent="-228600" eaLnBrk="0" fontAlgn="base" hangingPunct="0">
              <a:spcBef>
                <a:spcPct val="20000"/>
              </a:spcBef>
              <a:spcAft>
                <a:spcPct val="0"/>
              </a:spcAft>
              <a:buChar char="»"/>
              <a:defRPr sz="1400">
                <a:solidFill>
                  <a:schemeClr val="tx1"/>
                </a:solidFill>
                <a:latin typeface="Calibri" charset="-18"/>
              </a:defRPr>
            </a:lvl7pPr>
            <a:lvl8pPr marL="3429000" indent="-228600" eaLnBrk="0" fontAlgn="base" hangingPunct="0">
              <a:spcBef>
                <a:spcPct val="20000"/>
              </a:spcBef>
              <a:spcAft>
                <a:spcPct val="0"/>
              </a:spcAft>
              <a:buChar char="»"/>
              <a:defRPr sz="1400">
                <a:solidFill>
                  <a:schemeClr val="tx1"/>
                </a:solidFill>
                <a:latin typeface="Calibri" charset="-18"/>
              </a:defRPr>
            </a:lvl8pPr>
            <a:lvl9pPr marL="3886200" indent="-228600" eaLnBrk="0" fontAlgn="base" hangingPunct="0">
              <a:spcBef>
                <a:spcPct val="20000"/>
              </a:spcBef>
              <a:spcAft>
                <a:spcPct val="0"/>
              </a:spcAft>
              <a:buChar char="»"/>
              <a:defRPr sz="1400">
                <a:solidFill>
                  <a:schemeClr val="tx1"/>
                </a:solidFill>
                <a:latin typeface="Calibri" charset="-18"/>
              </a:defRPr>
            </a:lvl9pPr>
          </a:lstStyle>
          <a:p>
            <a:pPr algn="r" eaLnBrk="0" fontAlgn="base" hangingPunct="0">
              <a:spcBef>
                <a:spcPct val="0"/>
              </a:spcBef>
              <a:spcAft>
                <a:spcPct val="0"/>
              </a:spcAft>
              <a:buFontTx/>
              <a:buNone/>
            </a:pPr>
            <a:fld id="{E114A5D6-4D03-4563-9907-B86732CA3373}" type="slidenum">
              <a:rPr lang="en-US" altLang="en-US" sz="1200" smtClean="0">
                <a:solidFill>
                  <a:srgbClr val="000000"/>
                </a:solidFill>
                <a:latin typeface="Arial" charset="0"/>
                <a:cs typeface="Arial" charset="0"/>
              </a:rPr>
              <a:pPr algn="r" eaLnBrk="0" fontAlgn="base" hangingPunct="0">
                <a:spcBef>
                  <a:spcPct val="0"/>
                </a:spcBef>
                <a:spcAft>
                  <a:spcPct val="0"/>
                </a:spcAft>
                <a:buFontTx/>
                <a:buNone/>
              </a:pPr>
              <a:t>5</a:t>
            </a:fld>
            <a:endParaRPr lang="en-US" altLang="en-US" sz="1200" smtClean="0">
              <a:solidFill>
                <a:srgbClr val="000000"/>
              </a:solidFill>
              <a:latin typeface="Arial" charset="0"/>
              <a:cs typeface="Arial" charset="0"/>
            </a:endParaRPr>
          </a:p>
        </p:txBody>
      </p:sp>
    </p:spTree>
    <p:extLst>
      <p:ext uri="{BB962C8B-B14F-4D97-AF65-F5344CB8AC3E}">
        <p14:creationId xmlns:p14="http://schemas.microsoft.com/office/powerpoint/2010/main" val="3637559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4294967295"/>
          </p:nvPr>
        </p:nvSpPr>
        <p:spPr>
          <a:xfrm>
            <a:off x="685800" y="1905000"/>
            <a:ext cx="7772400" cy="4038600"/>
          </a:xfrm>
        </p:spPr>
        <p:txBody>
          <a:bodyPr/>
          <a:lstStyle/>
          <a:p>
            <a:endParaRPr lang="sr-Latn-CS" altLang="en-US" smtClean="0">
              <a:latin typeface="Arial" charset="0"/>
            </a:endParaRPr>
          </a:p>
          <a:p>
            <a:pPr algn="just"/>
            <a:r>
              <a:rPr lang="sr-Latn-CS" altLang="en-US" smtClean="0">
                <a:latin typeface="Arial" charset="0"/>
              </a:rPr>
              <a:t>Odrediti formu i sadržaj pisanih procedura</a:t>
            </a:r>
          </a:p>
          <a:p>
            <a:pPr algn="just"/>
            <a:endParaRPr lang="sr-Latn-CS" altLang="en-US" smtClean="0">
              <a:latin typeface="Arial" charset="0"/>
            </a:endParaRPr>
          </a:p>
          <a:p>
            <a:pPr algn="just"/>
            <a:r>
              <a:rPr lang="sr-Latn-CS" altLang="en-US" smtClean="0">
                <a:latin typeface="Arial" charset="0"/>
              </a:rPr>
              <a:t>Napraviti listu poslovnih procesa</a:t>
            </a:r>
          </a:p>
          <a:p>
            <a:pPr algn="just"/>
            <a:endParaRPr lang="sr-Latn-CS" altLang="en-US" smtClean="0">
              <a:latin typeface="Arial" charset="0"/>
            </a:endParaRPr>
          </a:p>
          <a:p>
            <a:pPr algn="just"/>
            <a:r>
              <a:rPr lang="sr-Latn-CS" altLang="en-US" smtClean="0">
                <a:latin typeface="Arial" charset="0"/>
              </a:rPr>
              <a:t>Mapa poslovnog procesa – dokumentacija o procesu</a:t>
            </a:r>
          </a:p>
          <a:p>
            <a:pPr algn="just"/>
            <a:endParaRPr lang="sr-Latn-CS" altLang="en-US" smtClean="0">
              <a:latin typeface="Arial" charset="0"/>
            </a:endParaRPr>
          </a:p>
          <a:p>
            <a:pPr algn="just"/>
            <a:r>
              <a:rPr lang="sr-Latn-CS" altLang="en-US" smtClean="0">
                <a:latin typeface="Arial" charset="0"/>
              </a:rPr>
              <a:t>Dokumentacija o sistemu (vertikalni pregled)</a:t>
            </a:r>
            <a:r>
              <a:rPr lang="sr-Latn-CS" altLang="en-US" smtClean="0">
                <a:latin typeface="Calibri" charset="-18"/>
              </a:rPr>
              <a:t> </a:t>
            </a:r>
          </a:p>
        </p:txBody>
      </p:sp>
      <p:sp>
        <p:nvSpPr>
          <p:cNvPr id="56323" name="Title 1"/>
          <p:cNvSpPr>
            <a:spLocks noGrp="1"/>
          </p:cNvSpPr>
          <p:nvPr>
            <p:ph type="title" idx="4294967295"/>
          </p:nvPr>
        </p:nvSpPr>
        <p:spPr/>
        <p:txBody>
          <a:bodyPr/>
          <a:lstStyle/>
          <a:p>
            <a:r>
              <a:rPr lang="sl-SI" altLang="en-US" b="1" smtClean="0">
                <a:latin typeface="Arial" charset="0"/>
              </a:rPr>
              <a:t>PRIPREMNE RADNJE</a:t>
            </a:r>
            <a:endParaRPr lang="sr-Latn-CS" altLang="en-US" b="1" smtClean="0">
              <a:latin typeface="Arial" charset="0"/>
            </a:endParaRPr>
          </a:p>
        </p:txBody>
      </p:sp>
      <p:sp>
        <p:nvSpPr>
          <p:cNvPr id="56324" name="Text Placeholder 3"/>
          <p:cNvSpPr>
            <a:spLocks noGrp="1"/>
          </p:cNvSpPr>
          <p:nvPr>
            <p:ph type="body" sz="quarter" idx="4294967295"/>
          </p:nvPr>
        </p:nvSpPr>
        <p:spPr>
          <a:xfrm>
            <a:off x="2209800" y="198438"/>
            <a:ext cx="4876800" cy="533400"/>
          </a:xfrm>
        </p:spPr>
        <p:txBody>
          <a:bodyPr/>
          <a:lstStyle/>
          <a:p>
            <a:pPr marL="0" indent="0">
              <a:buFontTx/>
              <a:buNone/>
            </a:pPr>
            <a:r>
              <a:rPr lang="sl-SI" altLang="en-US" sz="1400" smtClean="0">
                <a:solidFill>
                  <a:srgbClr val="606060"/>
                </a:solidFill>
                <a:latin typeface="Arial" charset="0"/>
              </a:rPr>
              <a:t>SFUK U JAVNOM SEKTORU</a:t>
            </a:r>
          </a:p>
          <a:p>
            <a:pPr marL="0" indent="0">
              <a:buFontTx/>
              <a:buNone/>
            </a:pPr>
            <a:endParaRPr lang="sr-Latn-CS" altLang="en-US" sz="1400" smtClean="0">
              <a:solidFill>
                <a:srgbClr val="606060"/>
              </a:solidFill>
              <a:latin typeface="Arial" charset="0"/>
            </a:endParaRPr>
          </a:p>
        </p:txBody>
      </p:sp>
      <p:sp>
        <p:nvSpPr>
          <p:cNvPr id="5" name="Date Placeholder 4"/>
          <p:cNvSpPr txBox="1">
            <a:spLocks noGrp="1"/>
          </p:cNvSpPr>
          <p:nvPr/>
        </p:nvSpPr>
        <p:spPr bwMode="auto">
          <a:xfrm>
            <a:off x="685800" y="61722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fld id="{FD73AA15-EC3F-4179-A64E-0CA8400449CA}" type="datetime4">
              <a:rPr lang="sr-Latn-RS" sz="1200">
                <a:solidFill>
                  <a:srgbClr val="000000"/>
                </a:solidFill>
                <a:cs typeface="Arial" charset="0"/>
              </a:rPr>
              <a:pPr eaLnBrk="0" fontAlgn="base" hangingPunct="0">
                <a:spcBef>
                  <a:spcPct val="0"/>
                </a:spcBef>
                <a:spcAft>
                  <a:spcPct val="0"/>
                </a:spcAft>
                <a:defRPr/>
              </a:pPr>
              <a:t>26. decembar 2018</a:t>
            </a:fld>
            <a:endParaRPr lang="en-US" sz="1200" dirty="0">
              <a:solidFill>
                <a:srgbClr val="000000"/>
              </a:solidFill>
              <a:cs typeface="Arial" charset="0"/>
            </a:endParaRPr>
          </a:p>
        </p:txBody>
      </p:sp>
      <p:sp>
        <p:nvSpPr>
          <p:cNvPr id="56326" name="Slide Number Placeholder 5"/>
          <p:cNvSpPr txBox="1">
            <a:spLocks noGrp="1"/>
          </p:cNvSpPr>
          <p:nvPr/>
        </p:nvSpPr>
        <p:spPr bwMode="auto">
          <a:xfrm>
            <a:off x="65532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000">
                <a:solidFill>
                  <a:schemeClr val="tx1"/>
                </a:solidFill>
                <a:latin typeface="Calibri" charset="-18"/>
              </a:defRPr>
            </a:lvl1pPr>
            <a:lvl2pPr marL="742950" indent="-285750">
              <a:spcBef>
                <a:spcPct val="20000"/>
              </a:spcBef>
              <a:buChar char="–"/>
              <a:defRPr>
                <a:solidFill>
                  <a:schemeClr val="tx1"/>
                </a:solidFill>
                <a:latin typeface="Calibri" charset="-18"/>
              </a:defRPr>
            </a:lvl2pPr>
            <a:lvl3pPr marL="1143000" indent="-228600">
              <a:spcBef>
                <a:spcPct val="20000"/>
              </a:spcBef>
              <a:buChar char="•"/>
              <a:defRPr sz="1600">
                <a:solidFill>
                  <a:schemeClr val="tx1"/>
                </a:solidFill>
                <a:latin typeface="Calibri" charset="-18"/>
              </a:defRPr>
            </a:lvl3pPr>
            <a:lvl4pPr marL="1600200" indent="-228600">
              <a:spcBef>
                <a:spcPct val="20000"/>
              </a:spcBef>
              <a:buChar char="–"/>
              <a:defRPr sz="1400">
                <a:solidFill>
                  <a:schemeClr val="tx1"/>
                </a:solidFill>
                <a:latin typeface="Calibri" charset="-18"/>
              </a:defRPr>
            </a:lvl4pPr>
            <a:lvl5pPr marL="2057400" indent="-228600">
              <a:spcBef>
                <a:spcPct val="20000"/>
              </a:spcBef>
              <a:buChar char="»"/>
              <a:defRPr sz="1400">
                <a:solidFill>
                  <a:schemeClr val="tx1"/>
                </a:solidFill>
                <a:latin typeface="Calibri" charset="-18"/>
              </a:defRPr>
            </a:lvl5pPr>
            <a:lvl6pPr marL="2514600" indent="-228600" eaLnBrk="0" fontAlgn="base" hangingPunct="0">
              <a:spcBef>
                <a:spcPct val="20000"/>
              </a:spcBef>
              <a:spcAft>
                <a:spcPct val="0"/>
              </a:spcAft>
              <a:buChar char="»"/>
              <a:defRPr sz="1400">
                <a:solidFill>
                  <a:schemeClr val="tx1"/>
                </a:solidFill>
                <a:latin typeface="Calibri" charset="-18"/>
              </a:defRPr>
            </a:lvl6pPr>
            <a:lvl7pPr marL="2971800" indent="-228600" eaLnBrk="0" fontAlgn="base" hangingPunct="0">
              <a:spcBef>
                <a:spcPct val="20000"/>
              </a:spcBef>
              <a:spcAft>
                <a:spcPct val="0"/>
              </a:spcAft>
              <a:buChar char="»"/>
              <a:defRPr sz="1400">
                <a:solidFill>
                  <a:schemeClr val="tx1"/>
                </a:solidFill>
                <a:latin typeface="Calibri" charset="-18"/>
              </a:defRPr>
            </a:lvl7pPr>
            <a:lvl8pPr marL="3429000" indent="-228600" eaLnBrk="0" fontAlgn="base" hangingPunct="0">
              <a:spcBef>
                <a:spcPct val="20000"/>
              </a:spcBef>
              <a:spcAft>
                <a:spcPct val="0"/>
              </a:spcAft>
              <a:buChar char="»"/>
              <a:defRPr sz="1400">
                <a:solidFill>
                  <a:schemeClr val="tx1"/>
                </a:solidFill>
                <a:latin typeface="Calibri" charset="-18"/>
              </a:defRPr>
            </a:lvl8pPr>
            <a:lvl9pPr marL="3886200" indent="-228600" eaLnBrk="0" fontAlgn="base" hangingPunct="0">
              <a:spcBef>
                <a:spcPct val="20000"/>
              </a:spcBef>
              <a:spcAft>
                <a:spcPct val="0"/>
              </a:spcAft>
              <a:buChar char="»"/>
              <a:defRPr sz="1400">
                <a:solidFill>
                  <a:schemeClr val="tx1"/>
                </a:solidFill>
                <a:latin typeface="Calibri" charset="-18"/>
              </a:defRPr>
            </a:lvl9pPr>
          </a:lstStyle>
          <a:p>
            <a:pPr algn="r" eaLnBrk="0" fontAlgn="base" hangingPunct="0">
              <a:spcBef>
                <a:spcPct val="0"/>
              </a:spcBef>
              <a:spcAft>
                <a:spcPct val="0"/>
              </a:spcAft>
              <a:buFontTx/>
              <a:buNone/>
            </a:pPr>
            <a:fld id="{E6ACF8BA-11D8-45DB-A6F6-FC1032AC131A}" type="slidenum">
              <a:rPr lang="en-US" altLang="en-US" sz="1200" smtClean="0">
                <a:solidFill>
                  <a:srgbClr val="000000"/>
                </a:solidFill>
                <a:latin typeface="Arial" charset="0"/>
                <a:cs typeface="Arial" charset="0"/>
              </a:rPr>
              <a:pPr algn="r" eaLnBrk="0" fontAlgn="base" hangingPunct="0">
                <a:spcBef>
                  <a:spcPct val="0"/>
                </a:spcBef>
                <a:spcAft>
                  <a:spcPct val="0"/>
                </a:spcAft>
                <a:buFontTx/>
                <a:buNone/>
              </a:pPr>
              <a:t>6</a:t>
            </a:fld>
            <a:endParaRPr lang="en-US" altLang="en-US" sz="1200" smtClean="0">
              <a:solidFill>
                <a:srgbClr val="000000"/>
              </a:solidFill>
              <a:latin typeface="Arial" charset="0"/>
              <a:cs typeface="Arial" charset="0"/>
            </a:endParaRPr>
          </a:p>
        </p:txBody>
      </p:sp>
    </p:spTree>
    <p:extLst>
      <p:ext uri="{BB962C8B-B14F-4D97-AF65-F5344CB8AC3E}">
        <p14:creationId xmlns:p14="http://schemas.microsoft.com/office/powerpoint/2010/main" val="1134785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457200" marR="0" indent="0" algn="ctr" defTabSz="914400" rtl="0" eaLnBrk="0" fontAlgn="base" latinLnBrk="0" hangingPunct="0">
          <a:lnSpc>
            <a:spcPct val="100000"/>
          </a:lnSpc>
          <a:spcBef>
            <a:spcPct val="0"/>
          </a:spcBef>
          <a:spcAft>
            <a:spcPct val="0"/>
          </a:spcAft>
          <a:buClr>
            <a:srgbClr val="1E4ABD"/>
          </a:buClr>
          <a:buSzPct val="80000"/>
          <a:buFont typeface="Wingdings" pitchFamily="2" charset="2"/>
          <a:buChar char="Ø"/>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457200" marR="0" indent="0" algn="ctr" defTabSz="914400" rtl="0" eaLnBrk="0" fontAlgn="base" latinLnBrk="0" hangingPunct="0">
          <a:lnSpc>
            <a:spcPct val="100000"/>
          </a:lnSpc>
          <a:spcBef>
            <a:spcPct val="0"/>
          </a:spcBef>
          <a:spcAft>
            <a:spcPct val="0"/>
          </a:spcAft>
          <a:buClr>
            <a:srgbClr val="1E4ABD"/>
          </a:buClr>
          <a:buSzPct val="80000"/>
          <a:buFont typeface="Wingdings" pitchFamily="2" charset="2"/>
          <a:buChar char="Ø"/>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TotalTime>
  <Words>359</Words>
  <Application>Microsoft Office PowerPoint</Application>
  <PresentationFormat>On-screen Show (4:3)</PresentationFormat>
  <Paragraphs>43</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Blank</vt:lpstr>
      <vt:lpstr>Finansijsko upravljanje I kontrola</vt:lpstr>
      <vt:lpstr>PRAVNI OSNOV </vt:lpstr>
      <vt:lpstr>PROCENA RIZIKA</vt:lpstr>
      <vt:lpstr>RADNA GRUPA  ZA FUK</vt:lpstr>
      <vt:lpstr>PREGLED / ANALIZA FUK</vt:lpstr>
      <vt:lpstr>PRIPREMNE RADNJE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Sovilj</dc:creator>
  <cp:lastModifiedBy>ministarstvo</cp:lastModifiedBy>
  <cp:revision>6</cp:revision>
  <dcterms:created xsi:type="dcterms:W3CDTF">2006-08-16T00:00:00Z</dcterms:created>
  <dcterms:modified xsi:type="dcterms:W3CDTF">2018-12-26T10:16:54Z</dcterms:modified>
</cp:coreProperties>
</file>