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5" r:id="rId9"/>
    <p:sldId id="275" r:id="rId10"/>
    <p:sldId id="272" r:id="rId11"/>
    <p:sldId id="277" r:id="rId12"/>
    <p:sldId id="278" r:id="rId13"/>
    <p:sldId id="279" r:id="rId14"/>
    <p:sldId id="264" r:id="rId15"/>
    <p:sldId id="266" r:id="rId16"/>
    <p:sldId id="267" r:id="rId17"/>
    <p:sldId id="268" r:id="rId18"/>
    <p:sldId id="269" r:id="rId19"/>
    <p:sldId id="280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DD310F-AE3A-483D-B8D9-DB174B6AD54A}">
          <p14:sldIdLst>
            <p14:sldId id="256"/>
            <p14:sldId id="257"/>
            <p14:sldId id="258"/>
            <p14:sldId id="260"/>
            <p14:sldId id="261"/>
            <p14:sldId id="259"/>
            <p14:sldId id="262"/>
            <p14:sldId id="265"/>
            <p14:sldId id="275"/>
            <p14:sldId id="272"/>
            <p14:sldId id="277"/>
            <p14:sldId id="278"/>
            <p14:sldId id="279"/>
            <p14:sldId id="264"/>
            <p14:sldId id="266"/>
            <p14:sldId id="267"/>
            <p14:sldId id="268"/>
            <p14:sldId id="269"/>
            <p14:sldId id="280"/>
          </p14:sldIdLst>
        </p14:section>
        <p14:section name="Untitled Section" id="{0641B0D0-9FF8-4559-8F75-0BDEA2C48533}">
          <p14:sldIdLst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10" autoAdjust="0"/>
  </p:normalViewPr>
  <p:slideViewPr>
    <p:cSldViewPr snapToGrid="0">
      <p:cViewPr varScale="1">
        <p:scale>
          <a:sx n="63" d="100"/>
          <a:sy n="63" d="100"/>
        </p:scale>
        <p:origin x="-12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6ABC6-16BF-4B6F-9221-B1FAF838491C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15A37-512C-4109-B754-43EFACED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3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5A37-512C-4109-B754-43EFACED08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1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15A37-512C-4109-B754-43EFACED08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8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2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07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91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49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21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9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1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0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8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5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F395-1F4B-4D0E-BBB5-9565E7CE76DE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3123FC-048F-4F04-A04F-46529210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0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7714" y="1251395"/>
            <a:ext cx="7974842" cy="671229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tx1"/>
                </a:solidFill>
              </a:rPr>
              <a:t>ГОДИШЊИ ИЗВЕШТАЈ ЗА 2018 ГОДИНУ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432" y="2349934"/>
            <a:ext cx="9144000" cy="1723030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</a:rPr>
              <a:t>-ОДСЕК ЗА ПЛАНИРАЊЕ И ОДРЖИВИ РАЗВОЈ У ШУМАРСТВУ-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097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</a:t>
            </a:r>
            <a:r>
              <a:rPr lang="sr-Cyrl-RS" sz="3200" b="1" dirty="0" smtClean="0">
                <a:solidFill>
                  <a:schemeClr val="tx1"/>
                </a:solidFill>
              </a:rPr>
              <a:t>днос пречника, крошње и броја стабала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7135301"/>
              </p:ext>
            </p:extLst>
          </p:nvPr>
        </p:nvGraphicFramePr>
        <p:xfrm>
          <a:off x="319489" y="1573307"/>
          <a:ext cx="5354198" cy="4694696"/>
        </p:xfrm>
        <a:graphic>
          <a:graphicData uri="http://schemas.openxmlformats.org/drawingml/2006/table">
            <a:tbl>
              <a:tblPr firstRow="1" firstCol="1" bandRow="1"/>
              <a:tblGrid>
                <a:gridCol w="2082346"/>
                <a:gridCol w="1122471"/>
                <a:gridCol w="1199489"/>
                <a:gridCol w="949892"/>
              </a:tblGrid>
              <a:tr h="431787">
                <a:tc>
                  <a:txBody>
                    <a:bodyPr/>
                    <a:lstStyle/>
                    <a:p>
                      <a:pPr marL="0" marR="15875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Ciljni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prečnik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[cm]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244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693006">
                <a:tc>
                  <a:txBody>
                    <a:bodyPr/>
                    <a:lstStyle/>
                    <a:p>
                      <a:pPr marL="0" marR="1524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SB-Stabla [n/ha]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140/(120-160)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110/(100-120)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90/(80 -100)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87"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SB-Stabla [m²/ha]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337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4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6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87">
                <a:tc>
                  <a:txBody>
                    <a:bodyPr/>
                    <a:lstStyle/>
                    <a:p>
                      <a:pPr marL="0" marR="1524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G- ukupno [m²/ha]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337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4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6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62">
                <a:tc>
                  <a:txBody>
                    <a:bodyPr/>
                    <a:lstStyle/>
                    <a:p>
                      <a:pPr marL="0" marR="9525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Hrast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87">
                <a:tc>
                  <a:txBody>
                    <a:bodyPr/>
                    <a:lstStyle/>
                    <a:p>
                      <a:pPr marL="0" marR="15875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Ciljni prečnik [cm]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3337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244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693006">
                <a:tc>
                  <a:txBody>
                    <a:bodyPr/>
                    <a:lstStyle/>
                    <a:p>
                      <a:pPr marL="0" marR="1524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SB-Stabla [n/ha]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115/(100-130)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90/(80 -100)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70/(60 - 80)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87">
                <a:tc>
                  <a:txBody>
                    <a:bodyPr/>
                    <a:lstStyle/>
                    <a:p>
                      <a:pPr marL="0" marR="6985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SB-Stabla [m²/ha]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337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4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6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87">
                <a:tc>
                  <a:txBody>
                    <a:bodyPr/>
                    <a:lstStyle/>
                    <a:p>
                      <a:pPr marL="0" marR="1524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G- ukupno [m²/ha]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337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44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685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4072" marT="32872" marB="111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13" y="1573306"/>
            <a:ext cx="5672499" cy="4719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0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10873690" cy="115644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Број стабала по ха, просечан пречник , просечна висина –висина и пречник доминантних стабала-;</a:t>
            </a:r>
            <a:r>
              <a:rPr lang="sr-Cyrl-RS" dirty="0"/>
              <a:t/>
            </a:r>
            <a:br>
              <a:rPr lang="sr-Cyrl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9859"/>
            <a:ext cx="10671984" cy="497541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sr-Cyrl-RS" sz="2400" dirty="0" smtClean="0">
                <a:solidFill>
                  <a:srgbClr val="C00000"/>
                </a:solidFill>
              </a:rPr>
              <a:t>Садашњи подаци из основа</a:t>
            </a:r>
            <a:endParaRPr lang="sr-Latn-RS" sz="24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sr-Latn-RS" sz="2400" dirty="0" smtClean="0"/>
              <a:t>- prosečan broj stabala</a:t>
            </a:r>
          </a:p>
          <a:p>
            <a:pPr>
              <a:spcBef>
                <a:spcPts val="0"/>
              </a:spcBef>
            </a:pPr>
            <a:r>
              <a:rPr lang="sr-Latn-RS" sz="2400" dirty="0" smtClean="0"/>
              <a:t>- prosečna visina</a:t>
            </a:r>
          </a:p>
          <a:p>
            <a:pPr>
              <a:spcBef>
                <a:spcPts val="0"/>
              </a:spcBef>
            </a:pPr>
            <a:r>
              <a:rPr lang="sr-Latn-RS" sz="2400" dirty="0" smtClean="0"/>
              <a:t>- prosečna visina</a:t>
            </a:r>
            <a:endParaRPr lang="sr-Cyrl-RS" sz="2400" dirty="0" smtClean="0"/>
          </a:p>
          <a:p>
            <a:pPr>
              <a:spcBef>
                <a:spcPts val="0"/>
              </a:spcBef>
            </a:pPr>
            <a:endParaRPr lang="sr-Cyrl-RS" sz="2400" dirty="0"/>
          </a:p>
          <a:p>
            <a:pPr>
              <a:spcBef>
                <a:spcPts val="0"/>
              </a:spcBef>
            </a:pPr>
            <a:r>
              <a:rPr lang="sr-Cyrl-RS" sz="2400" dirty="0" smtClean="0">
                <a:solidFill>
                  <a:srgbClr val="C00000"/>
                </a:solidFill>
              </a:rPr>
              <a:t>Нова оснобва</a:t>
            </a:r>
          </a:p>
          <a:p>
            <a:pPr>
              <a:spcBef>
                <a:spcPts val="0"/>
              </a:spcBef>
            </a:pPr>
            <a:r>
              <a:rPr lang="sr-Cyrl-RS" sz="2400" dirty="0" smtClean="0"/>
              <a:t>- минимални број стабал будућности</a:t>
            </a:r>
          </a:p>
          <a:p>
            <a:pPr>
              <a:spcBef>
                <a:spcPts val="0"/>
              </a:spcBef>
            </a:pPr>
            <a:r>
              <a:rPr lang="sr-Cyrl-RS" sz="2400" dirty="0" smtClean="0"/>
              <a:t>- циљни пречник</a:t>
            </a:r>
          </a:p>
          <a:p>
            <a:pPr>
              <a:spcBef>
                <a:spcPts val="0"/>
              </a:spcBef>
            </a:pPr>
            <a:r>
              <a:rPr lang="sr-Cyrl-RS" sz="2400" dirty="0" smtClean="0"/>
              <a:t>- величина </a:t>
            </a:r>
            <a:r>
              <a:rPr lang="sr-Cyrl-RS" sz="2400" dirty="0" smtClean="0"/>
              <a:t>крошње</a:t>
            </a:r>
            <a:endParaRPr lang="sr-Latn-RS" sz="2400" dirty="0" smtClean="0"/>
          </a:p>
          <a:p>
            <a:pPr>
              <a:spcBef>
                <a:spcPts val="0"/>
              </a:spcBef>
            </a:pPr>
            <a:r>
              <a:rPr lang="sr-Latn-RS" sz="2400" dirty="0" smtClean="0"/>
              <a:t>- razmak između stabala budućnosti</a:t>
            </a:r>
            <a:endParaRPr lang="sr-Cyrl-RS" sz="2400" dirty="0" smtClean="0"/>
          </a:p>
          <a:p>
            <a:pPr>
              <a:spcBef>
                <a:spcPts val="0"/>
              </a:spcBef>
            </a:pPr>
            <a:r>
              <a:rPr lang="sr-Cyrl-RS" sz="2400" dirty="0" smtClean="0"/>
              <a:t>- </a:t>
            </a:r>
            <a:r>
              <a:rPr lang="sr-Cyrl-RS" sz="2400" dirty="0" smtClean="0">
                <a:solidFill>
                  <a:srgbClr val="FF0000"/>
                </a:solidFill>
              </a:rPr>
              <a:t>одређивање развојне фазе на основу висина</a:t>
            </a:r>
          </a:p>
          <a:p>
            <a:pPr>
              <a:spcBef>
                <a:spcPts val="0"/>
              </a:spcBef>
            </a:pPr>
            <a:r>
              <a:rPr lang="sr-Cyrl-RS" sz="2400" dirty="0" smtClean="0"/>
              <a:t>- одређивање пречника и висина доминантних стабал</a:t>
            </a:r>
          </a:p>
          <a:p>
            <a:pPr>
              <a:spcBef>
                <a:spcPts val="0"/>
              </a:spcBef>
            </a:pPr>
            <a:r>
              <a:rPr lang="sr-Cyrl-RS" sz="2400" dirty="0" smtClean="0"/>
              <a:t>- конкурентна стабла</a:t>
            </a:r>
          </a:p>
          <a:p>
            <a:pPr>
              <a:spcBef>
                <a:spcPts val="0"/>
              </a:spcBef>
            </a:pPr>
            <a:r>
              <a:rPr lang="sr-Cyrl-RS" sz="2400" dirty="0" smtClean="0"/>
              <a:t>- индиферентна стабла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3228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5153"/>
            <a:ext cx="8596668" cy="551329"/>
          </a:xfrm>
        </p:spPr>
        <p:txBody>
          <a:bodyPr>
            <a:normAutofit/>
          </a:bodyPr>
          <a:lstStyle/>
          <a:p>
            <a:pPr algn="ctr"/>
            <a:r>
              <a:rPr lang="sr-Cyrl-RS" sz="2800" dirty="0" smtClean="0">
                <a:solidFill>
                  <a:schemeClr val="tx1"/>
                </a:solidFill>
              </a:rPr>
              <a:t>РАЗВОЈНЕ ФАЗЕ</a:t>
            </a:r>
            <a:endParaRPr lang="sr-Latn-R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914401"/>
            <a:ext cx="10389595" cy="5126962"/>
          </a:xfrm>
        </p:spPr>
        <p:txBody>
          <a:bodyPr/>
          <a:lstStyle/>
          <a:p>
            <a:r>
              <a:rPr lang="sr-Cyrl-RS" sz="2400" b="1" dirty="0" smtClean="0"/>
              <a:t>- развојне фазе у току раста и развоја састојине</a:t>
            </a:r>
          </a:p>
          <a:p>
            <a:r>
              <a:rPr lang="sr-Cyrl-RS" sz="2400" b="1" dirty="0" smtClean="0"/>
              <a:t>- развојне фазе у једнодобним састојинама</a:t>
            </a:r>
          </a:p>
          <a:p>
            <a:r>
              <a:rPr lang="sr-Cyrl-RS" sz="2400" b="1" dirty="0" smtClean="0"/>
              <a:t>- развојне фазе у разнодобним састојина</a:t>
            </a:r>
          </a:p>
          <a:p>
            <a:r>
              <a:rPr lang="sr-Cyrl-RS" sz="2400" b="1" dirty="0" smtClean="0"/>
              <a:t>-одређивање старости у једнодобним састојинама</a:t>
            </a:r>
          </a:p>
          <a:p>
            <a:r>
              <a:rPr lang="sr-Cyrl-RS" sz="2400" b="1" dirty="0" smtClean="0"/>
              <a:t>- одређивање старости у разнодобним састојинама</a:t>
            </a:r>
          </a:p>
          <a:p>
            <a:r>
              <a:rPr lang="sr-Cyrl-RS" sz="2400" b="1" dirty="0" smtClean="0">
                <a:solidFill>
                  <a:srgbClr val="FF0000"/>
                </a:solidFill>
              </a:rPr>
              <a:t>- приказивање стања једнодобних и разнодобних састојина /букве/ по развојним састојинама</a:t>
            </a:r>
          </a:p>
          <a:p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7082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1706"/>
            <a:ext cx="8596668" cy="645459"/>
          </a:xfrm>
        </p:spPr>
        <p:txBody>
          <a:bodyPr/>
          <a:lstStyle/>
          <a:p>
            <a:pPr algn="ctr"/>
            <a:r>
              <a:rPr lang="sr-Cyrl-RS" dirty="0">
                <a:solidFill>
                  <a:schemeClr val="tx1"/>
                </a:solidFill>
              </a:rPr>
              <a:t>РАЗВОЈНЕ ФАЗЕ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927847"/>
            <a:ext cx="11021607" cy="5113515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rgbClr val="FF0000"/>
                </a:solidFill>
              </a:rPr>
              <a:t>подмладак  </a:t>
            </a:r>
            <a:r>
              <a:rPr lang="sr-Latn-RS" sz="2400" dirty="0" smtClean="0">
                <a:solidFill>
                  <a:srgbClr val="FF0000"/>
                </a:solidFill>
              </a:rPr>
              <a:t>h do 3m /</a:t>
            </a:r>
            <a:r>
              <a:rPr lang="sr-Latn-RS" sz="2400" dirty="0" smtClean="0">
                <a:solidFill>
                  <a:schemeClr val="tx1"/>
                </a:solidFill>
              </a:rPr>
              <a:t>kod hrasta luž</a:t>
            </a:r>
            <a:r>
              <a:rPr lang="sr-Cyrl-RS" sz="2400" dirty="0" smtClean="0">
                <a:solidFill>
                  <a:schemeClr val="tx1"/>
                </a:solidFill>
              </a:rPr>
              <a:t>нј</a:t>
            </a:r>
            <a:r>
              <a:rPr lang="sr-Latn-RS" sz="2400" dirty="0" smtClean="0">
                <a:solidFill>
                  <a:schemeClr val="tx1"/>
                </a:solidFill>
              </a:rPr>
              <a:t>aka rani i kasni podmladak</a:t>
            </a:r>
            <a:r>
              <a:rPr lang="sr-Latn-RS" sz="2400" dirty="0" smtClean="0">
                <a:solidFill>
                  <a:srgbClr val="FF0000"/>
                </a:solidFill>
              </a:rPr>
              <a:t>/</a:t>
            </a:r>
          </a:p>
          <a:p>
            <a:r>
              <a:rPr lang="sr-Cyrl-RS" sz="2400" dirty="0">
                <a:solidFill>
                  <a:srgbClr val="FF0000"/>
                </a:solidFill>
              </a:rPr>
              <a:t>р</a:t>
            </a:r>
            <a:r>
              <a:rPr lang="sr-Cyrl-RS" sz="2400" dirty="0" smtClean="0">
                <a:solidFill>
                  <a:srgbClr val="FF0000"/>
                </a:solidFill>
              </a:rPr>
              <a:t>ани младик &gt;3 до 12 </a:t>
            </a:r>
            <a:r>
              <a:rPr lang="sr-Latn-RS" sz="2400" dirty="0">
                <a:solidFill>
                  <a:srgbClr val="FF0000"/>
                </a:solidFill>
              </a:rPr>
              <a:t>m</a:t>
            </a:r>
            <a:endParaRPr lang="sr-Cyrl-RS" sz="2400" dirty="0" smtClean="0">
              <a:solidFill>
                <a:srgbClr val="FF0000"/>
              </a:solidFill>
            </a:endParaRPr>
          </a:p>
          <a:p>
            <a:r>
              <a:rPr lang="sr-Cyrl-RS" sz="2400" dirty="0">
                <a:solidFill>
                  <a:srgbClr val="FF0000"/>
                </a:solidFill>
              </a:rPr>
              <a:t>к</a:t>
            </a:r>
            <a:r>
              <a:rPr lang="sr-Cyrl-RS" sz="2400" dirty="0" smtClean="0">
                <a:solidFill>
                  <a:srgbClr val="FF0000"/>
                </a:solidFill>
              </a:rPr>
              <a:t>асни младик &gt;12 до 17 </a:t>
            </a:r>
            <a:r>
              <a:rPr lang="sr-Latn-RS" sz="2400" dirty="0">
                <a:solidFill>
                  <a:srgbClr val="FF0000"/>
                </a:solidFill>
              </a:rPr>
              <a:t>m</a:t>
            </a:r>
            <a:endParaRPr lang="sr-Cyrl-RS" sz="2400" dirty="0" smtClean="0">
              <a:solidFill>
                <a:srgbClr val="FF0000"/>
              </a:solidFill>
            </a:endParaRPr>
          </a:p>
          <a:p>
            <a:r>
              <a:rPr lang="sr-Cyrl-RS" sz="2400" dirty="0" smtClean="0">
                <a:solidFill>
                  <a:srgbClr val="FF0000"/>
                </a:solidFill>
              </a:rPr>
              <a:t>средње доба &gt;17 до 25 </a:t>
            </a:r>
          </a:p>
          <a:p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доба дозревања &gt;25 до 30 </a:t>
            </a:r>
            <a:r>
              <a:rPr lang="sr-Latn-RS" sz="2400" dirty="0">
                <a:solidFill>
                  <a:srgbClr val="FF0000"/>
                </a:solidFill>
              </a:rPr>
              <a:t>m</a:t>
            </a:r>
            <a:endParaRPr lang="sr-Cyrl-RS" sz="2400" dirty="0" smtClean="0">
              <a:solidFill>
                <a:srgbClr val="FF0000"/>
              </a:solidFill>
            </a:endParaRPr>
          </a:p>
          <a:p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зрело доба &gt; 30 </a:t>
            </a:r>
            <a:r>
              <a:rPr lang="sr-Latn-RS" sz="2400" dirty="0" smtClean="0">
                <a:solidFill>
                  <a:srgbClr val="FF0000"/>
                </a:solidFill>
              </a:rPr>
              <a:t>m</a:t>
            </a:r>
            <a:endParaRPr lang="sr-Cyrl-RS" sz="2400" dirty="0" smtClean="0">
              <a:solidFill>
                <a:srgbClr val="FF0000"/>
              </a:solidFill>
            </a:endParaRPr>
          </a:p>
          <a:p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начин приказивања развојних фаза једнодобних и разнодобних састојина  погледати источну борању</a:t>
            </a:r>
            <a:endParaRPr lang="sr-Latn-R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408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Упутства за газдовање главним г.т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1259"/>
            <a:ext cx="11102290" cy="4710103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C00000"/>
                </a:solidFill>
              </a:rPr>
              <a:t>Врстаи број упузтстава</a:t>
            </a:r>
            <a:endParaRPr lang="sr-Cyrl-RS" sz="2800" dirty="0">
              <a:solidFill>
                <a:srgbClr val="C00000"/>
              </a:solidFill>
            </a:endParaRPr>
          </a:p>
          <a:p>
            <a:r>
              <a:rPr lang="sr-Cyrl-RS" sz="2800" b="1" dirty="0" smtClean="0"/>
              <a:t>радни кораци – поступак израде основе</a:t>
            </a:r>
          </a:p>
          <a:p>
            <a:r>
              <a:rPr lang="sr-Cyrl-RS" sz="2800" b="1" dirty="0" smtClean="0"/>
              <a:t> општа упутства</a:t>
            </a:r>
          </a:p>
          <a:p>
            <a:r>
              <a:rPr lang="sr-Cyrl-RS" sz="2800" b="1" dirty="0" smtClean="0"/>
              <a:t> упутства за газдовање главним г.т.</a:t>
            </a:r>
          </a:p>
          <a:p>
            <a:r>
              <a:rPr lang="sr-Cyrl-RS" sz="2800" b="1" dirty="0"/>
              <a:t> </a:t>
            </a:r>
            <a:r>
              <a:rPr lang="sr-Cyrl-RS" sz="2800" b="1" dirty="0" smtClean="0"/>
              <a:t>упутство за текстуални и табеларни део основе</a:t>
            </a:r>
            <a:endParaRPr lang="sr-Cyrl-RS" sz="2800" b="1" dirty="0"/>
          </a:p>
          <a:p>
            <a:r>
              <a:rPr lang="sr-Cyrl-RS" sz="2800" b="1" dirty="0" smtClean="0"/>
              <a:t> остала упутства /примена гиса, упутства за коришћење шума итд/</a:t>
            </a:r>
          </a:p>
          <a:p>
            <a:r>
              <a:rPr lang="sr-Cyrl-RS" sz="2800" b="1" dirty="0" smtClean="0"/>
              <a:t>Упутство за премер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606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62" y="172872"/>
            <a:ext cx="8596668" cy="580163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Радни кораци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61" y="847166"/>
            <a:ext cx="9258237" cy="5635522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Радни корак 1-3 Припрема за нове ПГШ пројекте</a:t>
            </a:r>
          </a:p>
          <a:p>
            <a:pPr marL="0" indent="0">
              <a:buNone/>
            </a:pPr>
            <a:r>
              <a:rPr lang="sr-Cyrl-RS" dirty="0"/>
              <a:t>	</a:t>
            </a:r>
            <a:r>
              <a:rPr lang="sr-Cyrl-RS" dirty="0" smtClean="0"/>
              <a:t>Радни корак 1: Избор газдинских јединица</a:t>
            </a:r>
          </a:p>
          <a:p>
            <a:pPr marL="0" indent="0">
              <a:buNone/>
            </a:pPr>
            <a:r>
              <a:rPr lang="sr-Cyrl-RS" dirty="0"/>
              <a:t>	</a:t>
            </a:r>
            <a:r>
              <a:rPr lang="sr-Cyrl-RS" dirty="0" smtClean="0"/>
              <a:t>Радни корак 2: Припрема израде пројекта Плана газдовања</a:t>
            </a:r>
          </a:p>
          <a:p>
            <a:pPr marL="0" indent="0">
              <a:buNone/>
            </a:pPr>
            <a:r>
              <a:rPr lang="sr-Cyrl-RS" dirty="0"/>
              <a:t>	</a:t>
            </a:r>
            <a:r>
              <a:rPr lang="sr-Cyrl-RS" dirty="0" smtClean="0"/>
              <a:t>Радни корак 3: Тендер за пројекте ПГШ</a:t>
            </a:r>
            <a:endParaRPr lang="en-US" dirty="0"/>
          </a:p>
          <a:p>
            <a:r>
              <a:rPr lang="sr-Cyrl-RS" dirty="0" smtClean="0">
                <a:solidFill>
                  <a:srgbClr val="C00000"/>
                </a:solidFill>
              </a:rPr>
              <a:t>Радни кораци 4-6: Припрема карата и активности у оквиру даљинске детекције</a:t>
            </a:r>
          </a:p>
          <a:p>
            <a:pPr marL="457200" lvl="1" indent="0">
              <a:buNone/>
            </a:pPr>
            <a:r>
              <a:rPr lang="sr-Cyrl-RS" sz="1800" dirty="0" smtClean="0"/>
              <a:t>Радни корак 4: Набавка и припрема основних карата (материјал)</a:t>
            </a:r>
          </a:p>
          <a:p>
            <a:pPr marL="457200" lvl="1" indent="0">
              <a:buNone/>
            </a:pPr>
            <a:r>
              <a:rPr lang="sr-Cyrl-RS" sz="1800" dirty="0" smtClean="0"/>
              <a:t>Радни корак 5: Припрема података Даљинске детекције</a:t>
            </a:r>
          </a:p>
          <a:p>
            <a:pPr marL="457200" lvl="1" indent="0">
              <a:buNone/>
            </a:pPr>
            <a:r>
              <a:rPr lang="sr-Cyrl-RS" sz="1800" dirty="0" smtClean="0"/>
              <a:t>Радни корак 6: Припрема радних карата и тумачење снимака</a:t>
            </a:r>
          </a:p>
          <a:p>
            <a:r>
              <a:rPr lang="sr-Cyrl-RS" dirty="0" smtClean="0">
                <a:solidFill>
                  <a:srgbClr val="C00000"/>
                </a:solidFill>
              </a:rPr>
              <a:t>Радни корак 7: Одређивање граница и утврђивање власништва</a:t>
            </a:r>
            <a:r>
              <a:rPr lang="sr-Cyrl-RS" dirty="0">
                <a:solidFill>
                  <a:srgbClr val="C00000"/>
                </a:solidFill>
              </a:rPr>
              <a:t>	</a:t>
            </a:r>
            <a:endParaRPr lang="sr-Cyrl-RS" dirty="0" smtClean="0">
              <a:solidFill>
                <a:srgbClr val="C00000"/>
              </a:solidFill>
            </a:endParaRPr>
          </a:p>
          <a:p>
            <a:r>
              <a:rPr lang="sr-Cyrl-RS" dirty="0" smtClean="0">
                <a:solidFill>
                  <a:srgbClr val="C00000"/>
                </a:solidFill>
              </a:rPr>
              <a:t>Радни корак 8: Дефинисање циљева газдовања и стратегија </a:t>
            </a:r>
          </a:p>
          <a:p>
            <a:pPr marL="0" indent="0">
              <a:buNone/>
            </a:pPr>
            <a:r>
              <a:rPr lang="sr-Cyrl-RS" dirty="0" smtClean="0"/>
              <a:t>	Радни под-корак: Дефинисање циљева газдовања</a:t>
            </a:r>
          </a:p>
          <a:p>
            <a:pPr marL="0" indent="0">
              <a:buNone/>
            </a:pPr>
            <a:r>
              <a:rPr lang="sr-Cyrl-RS" dirty="0"/>
              <a:t>	</a:t>
            </a:r>
            <a:r>
              <a:rPr lang="sr-Cyrl-RS" dirty="0" smtClean="0"/>
              <a:t>Радни под-корак: Постављање огледних површина</a:t>
            </a:r>
          </a:p>
          <a:p>
            <a:r>
              <a:rPr lang="sr-Cyrl-RS" dirty="0" smtClean="0">
                <a:solidFill>
                  <a:srgbClr val="C00000"/>
                </a:solidFill>
              </a:rPr>
              <a:t>Радни корак </a:t>
            </a:r>
            <a:r>
              <a:rPr lang="de-DE" dirty="0" smtClean="0">
                <a:solidFill>
                  <a:srgbClr val="C00000"/>
                </a:solidFill>
              </a:rPr>
              <a:t>9</a:t>
            </a:r>
            <a:r>
              <a:rPr lang="de-DE" dirty="0">
                <a:solidFill>
                  <a:srgbClr val="C00000"/>
                </a:solidFill>
              </a:rPr>
              <a:t>: </a:t>
            </a:r>
            <a:r>
              <a:rPr lang="sr-Cyrl-RS" dirty="0" smtClean="0">
                <a:solidFill>
                  <a:srgbClr val="C00000"/>
                </a:solidFill>
              </a:rPr>
              <a:t>Опис састојине и планирање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645459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Радни кораци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41295"/>
            <a:ext cx="8596668" cy="5100068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rgbClr val="C00000"/>
                </a:solidFill>
              </a:rPr>
              <a:t>Радни корак 10: Инветура </a:t>
            </a:r>
          </a:p>
          <a:p>
            <a:r>
              <a:rPr lang="sr-Cyrl-RS" sz="2000" dirty="0" smtClean="0">
                <a:solidFill>
                  <a:srgbClr val="C00000"/>
                </a:solidFill>
              </a:rPr>
              <a:t>Радни корак 11: Процена и планирање шумских путева</a:t>
            </a:r>
          </a:p>
          <a:p>
            <a:r>
              <a:rPr lang="sr-Cyrl-RS" sz="2000" dirty="0" smtClean="0">
                <a:solidFill>
                  <a:srgbClr val="C00000"/>
                </a:solidFill>
              </a:rPr>
              <a:t>Радни корак 12-13: Финализација карата, анализа података и извештај о </a:t>
            </a:r>
            <a:r>
              <a:rPr lang="sr-Cyrl-RS" sz="2000" dirty="0" smtClean="0"/>
              <a:t>ПГШ</a:t>
            </a:r>
          </a:p>
          <a:p>
            <a:pPr marL="0" indent="0">
              <a:buNone/>
            </a:pPr>
            <a:r>
              <a:rPr lang="sr-Cyrl-RS" sz="2000" dirty="0" smtClean="0"/>
              <a:t>	Радни корак 12: Финализација карата</a:t>
            </a:r>
          </a:p>
          <a:p>
            <a:pPr marL="0" indent="0">
              <a:buNone/>
            </a:pPr>
            <a:r>
              <a:rPr lang="sr-Cyrl-RS" sz="2000" dirty="0"/>
              <a:t>	</a:t>
            </a:r>
            <a:r>
              <a:rPr lang="sr-Cyrl-RS" sz="2000" dirty="0" smtClean="0"/>
              <a:t>Радни корак 13: Анализа података и ПГШ извештај</a:t>
            </a:r>
          </a:p>
          <a:p>
            <a:r>
              <a:rPr lang="sr-Cyrl-RS" sz="2000" dirty="0" smtClean="0">
                <a:solidFill>
                  <a:srgbClr val="C00000"/>
                </a:solidFill>
              </a:rPr>
              <a:t>Радни корак 14: Усијавање</a:t>
            </a:r>
          </a:p>
          <a:p>
            <a:r>
              <a:rPr lang="sr-Cyrl-RS" sz="2000" dirty="0" smtClean="0">
                <a:solidFill>
                  <a:srgbClr val="C00000"/>
                </a:solidFill>
              </a:rPr>
              <a:t>Радни корак 15: Ажурирање централне базе података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1024"/>
            <a:ext cx="8596668" cy="874058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Премер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95083"/>
            <a:ext cx="9636560" cy="5046280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 вршен делимични премер- </a:t>
            </a:r>
          </a:p>
          <a:p>
            <a:r>
              <a:rPr lang="sr-Cyrl-RS" sz="2400" dirty="0">
                <a:solidFill>
                  <a:srgbClr val="C00000"/>
                </a:solidFill>
              </a:rPr>
              <a:t> </a:t>
            </a:r>
            <a:r>
              <a:rPr lang="sr-Cyrl-RS" sz="2400" dirty="0" smtClean="0">
                <a:solidFill>
                  <a:srgbClr val="C00000"/>
                </a:solidFill>
              </a:rPr>
              <a:t>на кругу:</a:t>
            </a:r>
          </a:p>
          <a:p>
            <a:r>
              <a:rPr lang="sr-Cyrl-RS" sz="2400" dirty="0" smtClean="0"/>
              <a:t> вршен премер пречника и висина,</a:t>
            </a:r>
          </a:p>
          <a:p>
            <a:r>
              <a:rPr lang="sr-Cyrl-RS" sz="2400" dirty="0" smtClean="0"/>
              <a:t> одређивана развојна фаза,</a:t>
            </a:r>
          </a:p>
          <a:p>
            <a:r>
              <a:rPr lang="sr-Cyrl-RS" sz="2400" dirty="0" smtClean="0"/>
              <a:t> вршена пробна дознака, </a:t>
            </a:r>
          </a:p>
          <a:p>
            <a:r>
              <a:rPr lang="sr-Cyrl-RS" sz="2400" dirty="0" smtClean="0"/>
              <a:t>сваком стаблу одређена категорија-плус стабло/стабло будућности, конкурент, индиферентно стабло, стабло цилјног пречника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59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1366"/>
            <a:ext cx="8596668" cy="820270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 Упутства за главне ГТ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75" y="927847"/>
            <a:ext cx="10734965" cy="5688106"/>
          </a:xfrm>
        </p:spPr>
        <p:txBody>
          <a:bodyPr>
            <a:normAutofit fontScale="92500" lnSpcReduction="10000"/>
          </a:bodyPr>
          <a:lstStyle/>
          <a:p>
            <a:r>
              <a:rPr lang="sr-Cyrl-RS" b="1" dirty="0" smtClean="0"/>
              <a:t>Упутство за високе шуме лужњака</a:t>
            </a:r>
          </a:p>
          <a:p>
            <a:r>
              <a:rPr lang="sr-Cyrl-RS" b="1" dirty="0"/>
              <a:t>Упутство за високе </a:t>
            </a:r>
            <a:r>
              <a:rPr lang="sr-Cyrl-RS" b="1" dirty="0" smtClean="0"/>
              <a:t>шуме букве</a:t>
            </a:r>
          </a:p>
          <a:p>
            <a:r>
              <a:rPr lang="sr-Cyrl-RS" b="1" dirty="0"/>
              <a:t>Упутство </a:t>
            </a:r>
            <a:r>
              <a:rPr lang="sr-Cyrl-RS" b="1" dirty="0" smtClean="0"/>
              <a:t>за обнављање високих зрелих шума букве</a:t>
            </a:r>
          </a:p>
          <a:p>
            <a:r>
              <a:rPr lang="sr-Cyrl-RS" b="1" dirty="0" smtClean="0"/>
              <a:t>Упутство за газдовање високим шумама китњака</a:t>
            </a:r>
          </a:p>
          <a:p>
            <a:r>
              <a:rPr lang="sr-Cyrl-RS" b="1" dirty="0" smtClean="0"/>
              <a:t>Упутство за обнављање високих презрелих шума китњака</a:t>
            </a:r>
          </a:p>
          <a:p>
            <a:r>
              <a:rPr lang="sr-Cyrl-RS" b="1" dirty="0" smtClean="0"/>
              <a:t>Упутство за изданачке шуме букве</a:t>
            </a:r>
          </a:p>
          <a:p>
            <a:r>
              <a:rPr lang="sr-Cyrl-RS" b="1" dirty="0" smtClean="0"/>
              <a:t>Упутсво за изданачке шуме храста китњака, сладуна и цера</a:t>
            </a:r>
          </a:p>
          <a:p>
            <a:pPr marL="0" indent="0">
              <a:buNone/>
            </a:pPr>
            <a:r>
              <a:rPr lang="sr-Cyrl-RS" b="1" dirty="0" smtClean="0">
                <a:solidFill>
                  <a:srgbClr val="C00000"/>
                </a:solidFill>
              </a:rPr>
              <a:t>У припреми су следећа упутства:</a:t>
            </a:r>
          </a:p>
          <a:p>
            <a:pPr marL="0" indent="0">
              <a:buNone/>
            </a:pPr>
            <a:r>
              <a:rPr lang="sr-Cyrl-RS" b="1" dirty="0" smtClean="0"/>
              <a:t>	За пребирне шуме јеле, смрче и букве;</a:t>
            </a:r>
          </a:p>
          <a:p>
            <a:pPr marL="0" indent="0">
              <a:buNone/>
            </a:pPr>
            <a:r>
              <a:rPr lang="sr-Cyrl-RS" b="1" dirty="0" smtClean="0"/>
              <a:t>	За високе шуме смрче;</a:t>
            </a:r>
          </a:p>
          <a:p>
            <a:pPr marL="0" indent="0">
              <a:buNone/>
            </a:pPr>
            <a:r>
              <a:rPr lang="sr-Cyrl-RS" b="1" dirty="0" smtClean="0"/>
              <a:t>	За шуме борова;</a:t>
            </a:r>
          </a:p>
          <a:p>
            <a:pPr marL="0" indent="0">
              <a:buNone/>
            </a:pPr>
            <a:r>
              <a:rPr lang="sr-Cyrl-RS" b="1" dirty="0" smtClean="0"/>
              <a:t>	За шуме пољског јасена;</a:t>
            </a:r>
          </a:p>
          <a:p>
            <a:pPr marL="0" indent="0">
              <a:buNone/>
            </a:pPr>
            <a:r>
              <a:rPr lang="sr-Cyrl-RS" b="1" dirty="0" smtClean="0"/>
              <a:t>	За шуме багрема и </a:t>
            </a:r>
          </a:p>
          <a:p>
            <a:pPr marL="0" indent="0">
              <a:buNone/>
            </a:pPr>
            <a:r>
              <a:rPr lang="sr-Cyrl-RS" b="1" dirty="0" smtClean="0"/>
              <a:t>	За шуме топола.</a:t>
            </a:r>
          </a:p>
          <a:p>
            <a:pPr marL="0" indent="0">
              <a:buNone/>
            </a:pPr>
            <a:r>
              <a:rPr lang="sr-Cyrl-RS" b="1" dirty="0" smtClean="0"/>
              <a:t>Напомена: У наредном периоду биће одрађена упутства за све предвиђене газдинске типове.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97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2388"/>
            <a:ext cx="8596668" cy="1089212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УПУТСТВА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77471"/>
            <a:ext cx="11514667" cy="4763891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 </a:t>
            </a:r>
            <a:r>
              <a:rPr lang="sr-Cyrl-RS" sz="2400" b="1" dirty="0" smtClean="0"/>
              <a:t>Упутство за високу шуму букве</a:t>
            </a:r>
          </a:p>
          <a:p>
            <a:r>
              <a:rPr lang="sr-Cyrl-RS" sz="2400" b="1" dirty="0" smtClean="0"/>
              <a:t> Упутство за зрелу шуму букве и китњака</a:t>
            </a:r>
          </a:p>
          <a:p>
            <a:r>
              <a:rPr lang="sr-Cyrl-RS" sz="2400" b="1" dirty="0"/>
              <a:t> О</a:t>
            </a:r>
            <a:r>
              <a:rPr lang="sr-Cyrl-RS" sz="2400" b="1" dirty="0" smtClean="0"/>
              <a:t>снова источна борања старосна структура једнодобние- разнодобне</a:t>
            </a:r>
          </a:p>
          <a:p>
            <a:r>
              <a:rPr lang="sr-Cyrl-RS" sz="2400" b="1" dirty="0"/>
              <a:t> О</a:t>
            </a:r>
            <a:r>
              <a:rPr lang="sr-Cyrl-RS" sz="2400" b="1" dirty="0" smtClean="0"/>
              <a:t>стала упутства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3792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54801" cy="62484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</a:rPr>
              <a:t>Обим извршених радова у 2018 години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O</a:t>
            </a:r>
            <a:r>
              <a:rPr lang="sr-Cyrl-RS" sz="1800" b="1" dirty="0" smtClean="0">
                <a:solidFill>
                  <a:schemeClr val="tx1"/>
                </a:solidFill>
              </a:rPr>
              <a:t>стали послови:</a:t>
            </a:r>
            <a:r>
              <a:rPr lang="sr-Cyrl-RS" sz="2000" b="1" dirty="0" smtClean="0">
                <a:solidFill>
                  <a:schemeClr val="tx1"/>
                </a:solidFill>
              </a:rPr>
              <a:t/>
            </a:r>
            <a:br>
              <a:rPr lang="sr-Cyrl-RS" sz="2000" b="1" dirty="0" smtClean="0">
                <a:solidFill>
                  <a:schemeClr val="tx1"/>
                </a:solidFill>
              </a:rPr>
            </a:br>
            <a:r>
              <a:rPr lang="sr-Cyrl-RS" sz="1600" dirty="0" smtClean="0">
                <a:solidFill>
                  <a:schemeClr val="tx1"/>
                </a:solidFill>
              </a:rPr>
              <a:t>Учешће на 3 међународна пројекта, израда упустава за главне ГТ, рад на изради правилника итд.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65901"/>
              </p:ext>
            </p:extLst>
          </p:nvPr>
        </p:nvGraphicFramePr>
        <p:xfrm>
          <a:off x="354845" y="2224584"/>
          <a:ext cx="11436820" cy="1284970"/>
        </p:xfrm>
        <a:graphic>
          <a:graphicData uri="http://schemas.openxmlformats.org/drawingml/2006/table">
            <a:tbl>
              <a:tblPr firstRow="1" firstCol="1" bandRow="1"/>
              <a:tblGrid>
                <a:gridCol w="843797"/>
                <a:gridCol w="1103218"/>
                <a:gridCol w="1012231"/>
                <a:gridCol w="1168207"/>
                <a:gridCol w="1279005"/>
                <a:gridCol w="1456495"/>
                <a:gridCol w="1345699"/>
                <a:gridCol w="1551156"/>
                <a:gridCol w="1677012"/>
              </a:tblGrid>
              <a:tr h="903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ОГШ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ППГШ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САНАЦИОНИ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ПЛ.ПОС.Ј.П.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ПРОМЕНА НАМЕНЕ</a:t>
                      </a:r>
                      <a:endParaRPr lang="en-US" sz="1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sr-Cyrl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Ведрана)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НАКНАДА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МИШЉЕЊА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УГОВОРИ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0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sr-Latn-R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r-Latn-R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r-Latn-R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r-Latn-R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2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752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Концепт новог правилника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- премер /делимични, тотални, перманентни/</a:t>
            </a:r>
          </a:p>
          <a:p>
            <a:r>
              <a:rPr lang="sr-Cyrl-RS" sz="2400" dirty="0" smtClean="0"/>
              <a:t>- обележаванје /посебно одсека/</a:t>
            </a:r>
          </a:p>
          <a:p>
            <a:r>
              <a:rPr lang="sr-Cyrl-RS" sz="2400" dirty="0" smtClean="0"/>
              <a:t>- приказ стања /извод/</a:t>
            </a:r>
          </a:p>
          <a:p>
            <a:r>
              <a:rPr lang="sr-Cyrl-RS" sz="2400" dirty="0" smtClean="0"/>
              <a:t>- ограничења етата /дозвољена одступања/</a:t>
            </a:r>
          </a:p>
          <a:p>
            <a:r>
              <a:rPr lang="sr-Cyrl-RS" sz="2400" dirty="0" smtClean="0"/>
              <a:t>- измене основа /кад, како/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6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553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Садржај оцнове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7095"/>
            <a:ext cx="8596668" cy="4414268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- текстуални део /извод скраћен максимално десетак листова/</a:t>
            </a:r>
          </a:p>
          <a:p>
            <a:r>
              <a:rPr lang="sr-Cyrl-RS" sz="2000" dirty="0" smtClean="0"/>
              <a:t>- уводни део /законодавни/</a:t>
            </a:r>
          </a:p>
          <a:p>
            <a:r>
              <a:rPr lang="sr-Cyrl-RS" sz="2000" dirty="0" smtClean="0"/>
              <a:t>- површина/катастар</a:t>
            </a:r>
          </a:p>
          <a:p>
            <a:r>
              <a:rPr lang="sr-Cyrl-RS" sz="2000" dirty="0" smtClean="0"/>
              <a:t>- еколошке и привредне карактеристике</a:t>
            </a:r>
          </a:p>
          <a:p>
            <a:r>
              <a:rPr lang="sr-Cyrl-RS" sz="2000" dirty="0" smtClean="0"/>
              <a:t>- станје шума</a:t>
            </a:r>
          </a:p>
          <a:p>
            <a:r>
              <a:rPr lang="sr-Cyrl-RS" sz="2000" dirty="0" smtClean="0"/>
              <a:t>- досадашње газдовање</a:t>
            </a:r>
          </a:p>
          <a:p>
            <a:r>
              <a:rPr lang="sr-Cyrl-RS" sz="2000" dirty="0" smtClean="0"/>
              <a:t>- планови </a:t>
            </a:r>
          </a:p>
          <a:p>
            <a:r>
              <a:rPr lang="sr-Cyrl-RS" sz="2000" dirty="0" smtClean="0"/>
              <a:t>- табеларни део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67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</a:rPr>
              <a:t>Висине накнаде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992875"/>
              </p:ext>
            </p:extLst>
          </p:nvPr>
        </p:nvGraphicFramePr>
        <p:xfrm>
          <a:off x="1001485" y="2388358"/>
          <a:ext cx="9021746" cy="2445285"/>
        </p:xfrm>
        <a:graphic>
          <a:graphicData uri="http://schemas.openxmlformats.org/drawingml/2006/table">
            <a:tbl>
              <a:tblPr firstRow="1" firstCol="1" bandRow="1"/>
              <a:tblGrid>
                <a:gridCol w="1167284"/>
                <a:gridCol w="2086708"/>
                <a:gridCol w="1019908"/>
                <a:gridCol w="1652953"/>
                <a:gridCol w="1090247"/>
                <a:gridCol w="2004646"/>
              </a:tblGrid>
              <a:tr h="49962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Cyrl-R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пута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sr-Cyrl-R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пута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6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r-Latn-R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459,00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  <a:r>
                        <a:rPr lang="sr-Latn-R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  <a:r>
                        <a:rPr lang="sr-Latn-R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r>
                        <a:rPr lang="sr-Latn-R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r-Latn-R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r>
                        <a:rPr lang="sr-Latn-R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  <a:r>
                        <a:rPr lang="sr-Latn-R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r>
                        <a:rPr lang="sr-Latn-R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574,</a:t>
                      </a:r>
                      <a:r>
                        <a:rPr lang="sr-Latn-R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633.432.422,00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3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12" y="197221"/>
            <a:ext cx="8596668" cy="13208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</a:rPr>
              <a:t>Контрола премера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36" y="1229890"/>
            <a:ext cx="4185623" cy="576262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Контролни узорак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045691"/>
            <a:ext cx="6998582" cy="3750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82" y="197221"/>
            <a:ext cx="2309243" cy="291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54" y="165507"/>
            <a:ext cx="2441558" cy="294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54" y="3305059"/>
            <a:ext cx="2441558" cy="305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82" y="3316076"/>
            <a:ext cx="2309243" cy="304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1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53" y="498294"/>
            <a:ext cx="8596668" cy="1320800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Контрола премера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953" y="1606062"/>
            <a:ext cx="5267847" cy="4336786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Записник о извршеној контроли премера у газдинској јединици</a:t>
            </a:r>
          </a:p>
          <a:p>
            <a:r>
              <a:rPr lang="sr-Cyrl-RS" sz="2000" dirty="0" smtClean="0"/>
              <a:t>Записник о извршеној контроли премера у одељењу</a:t>
            </a:r>
          </a:p>
          <a:p>
            <a:r>
              <a:rPr lang="sr-Cyrl-RS" sz="2000" dirty="0" smtClean="0"/>
              <a:t>Извештај о извршеној контроли у газдинској јединици</a:t>
            </a:r>
            <a:endParaRPr lang="sr-Latn-RS" sz="2000" dirty="0" smtClean="0"/>
          </a:p>
          <a:p>
            <a:r>
              <a:rPr lang="sr-Cyrl-RS" sz="2000" dirty="0" smtClean="0"/>
              <a:t>Налог за извршење контроле</a:t>
            </a:r>
            <a:endParaRPr lang="en-US" sz="2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8772" y="1661337"/>
            <a:ext cx="5250692" cy="4706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794" y="1178959"/>
            <a:ext cx="451143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6569"/>
            <a:ext cx="859666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Контрола премера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sr-Cyrl-BA" sz="1600" dirty="0" smtClean="0">
                <a:solidFill>
                  <a:schemeClr val="tx1"/>
                </a:solidFill>
              </a:rPr>
              <a:t>Контролом </a:t>
            </a:r>
            <a:r>
              <a:rPr lang="sr-Cyrl-BA" sz="1600" dirty="0">
                <a:solidFill>
                  <a:schemeClr val="tx1"/>
                </a:solidFill>
              </a:rPr>
              <a:t>премера обухваћено је 50 газдинских јединица.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1448973" y="-17865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3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Контролом премера обухваћено је 50 газдинских јединица.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r-Cyrl-RS" sz="1400" dirty="0" smtClean="0">
                <a:solidFill>
                  <a:schemeClr val="tx1"/>
                </a:solidFill>
              </a:rPr>
              <a:t>Број контролисаних кругова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06418"/>
              </p:ext>
            </p:extLst>
          </p:nvPr>
        </p:nvGraphicFramePr>
        <p:xfrm>
          <a:off x="797572" y="1058779"/>
          <a:ext cx="7528281" cy="2375067"/>
        </p:xfrm>
        <a:graphic>
          <a:graphicData uri="http://schemas.openxmlformats.org/drawingml/2006/table">
            <a:tbl>
              <a:tblPr firstRow="1" firstCol="1" bandRow="1"/>
              <a:tblGrid>
                <a:gridCol w="4243660"/>
                <a:gridCol w="3284621"/>
              </a:tblGrid>
              <a:tr h="336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Наручиоц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Број газдинских јединица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ЈП „Србијашуме“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ЈПНП „Ђердап“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ЈПНП „Тара“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Шумарск</a:t>
                      </a:r>
                      <a:r>
                        <a:rPr lang="sr-Cyrl-R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sr-Cyrl-B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B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факултет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Форнет доо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Градско зеленило Београд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20412"/>
              </p:ext>
            </p:extLst>
          </p:nvPr>
        </p:nvGraphicFramePr>
        <p:xfrm>
          <a:off x="804472" y="3862137"/>
          <a:ext cx="9000710" cy="1851113"/>
        </p:xfrm>
        <a:graphic>
          <a:graphicData uri="http://schemas.openxmlformats.org/drawingml/2006/table">
            <a:tbl>
              <a:tblPr firstRow="1" firstCol="1" bandRow="1"/>
              <a:tblGrid>
                <a:gridCol w="2042377"/>
                <a:gridCol w="1258675"/>
                <a:gridCol w="1009314"/>
                <a:gridCol w="973692"/>
                <a:gridCol w="902446"/>
                <a:gridCol w="1341794"/>
                <a:gridCol w="1472412"/>
              </a:tblGrid>
              <a:tr h="324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Корисник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сопственик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Површина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Број кругова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Број стабала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Број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Обични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Детаљни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Обични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Детаљни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108.000,00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23712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7990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Просечно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Просечно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Обични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Детаљни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Обични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Детаљни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40" marR="612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1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1318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tx1"/>
                </a:solidFill>
              </a:rPr>
              <a:t>Упуства за газдовање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3647"/>
            <a:ext cx="9717242" cy="4427715"/>
          </a:xfrm>
        </p:spPr>
        <p:txBody>
          <a:bodyPr/>
          <a:lstStyle/>
          <a:p>
            <a:pPr marL="0" indent="0">
              <a:buNone/>
            </a:pPr>
            <a:r>
              <a:rPr lang="sr-Cyrl-RS" sz="2400" dirty="0" smtClean="0">
                <a:solidFill>
                  <a:srgbClr val="C00000"/>
                </a:solidFill>
              </a:rPr>
              <a:t>Општа начела:</a:t>
            </a:r>
          </a:p>
          <a:p>
            <a:r>
              <a:rPr lang="sr-Cyrl-RS" sz="2400" dirty="0" smtClean="0"/>
              <a:t>Газдински тип;</a:t>
            </a:r>
          </a:p>
          <a:p>
            <a:r>
              <a:rPr lang="sr-Cyrl-RS" sz="2400" dirty="0" smtClean="0"/>
              <a:t>Премер;</a:t>
            </a:r>
          </a:p>
          <a:p>
            <a:r>
              <a:rPr lang="sr-Cyrl-RS" sz="2400" dirty="0" smtClean="0"/>
              <a:t>Циљни пречник, размак, однос пречника стабла и пречника крошње, број стабала;</a:t>
            </a:r>
          </a:p>
          <a:p>
            <a:r>
              <a:rPr lang="sr-Cyrl-RS" sz="2400" dirty="0" smtClean="0"/>
              <a:t>Број стабала по ха, просечан пречник , просечна висина –висина и пречник доминантних стабала-;</a:t>
            </a:r>
          </a:p>
          <a:p>
            <a:r>
              <a:rPr lang="sr-Cyrl-RS" sz="2400" dirty="0" smtClean="0"/>
              <a:t>Равојне фазе (начин одређивања развојних фаза – висине).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269631"/>
            <a:ext cx="3745961" cy="4677507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Газдински типови</a:t>
            </a:r>
            <a:br>
              <a:rPr lang="sr-Cyrl-R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Cyrl-R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-има их укупно 27</a:t>
            </a:r>
            <a:br>
              <a:rPr lang="sr-Cyrl-R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319375"/>
              </p:ext>
            </p:extLst>
          </p:nvPr>
        </p:nvGraphicFramePr>
        <p:xfrm>
          <a:off x="4408226" y="109065"/>
          <a:ext cx="7315199" cy="6394094"/>
        </p:xfrm>
        <a:graphic>
          <a:graphicData uri="http://schemas.openxmlformats.org/drawingml/2006/table">
            <a:tbl>
              <a:tblPr/>
              <a:tblGrid>
                <a:gridCol w="1060861"/>
                <a:gridCol w="6254338"/>
              </a:tblGrid>
              <a:tr h="21903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800" b="1" i="0" u="none" strike="noStrike" dirty="0">
                          <a:effectLst/>
                          <a:latin typeface="Calibri" panose="020F0502020204030204" pitchFamily="34" charset="0"/>
                        </a:rPr>
                        <a:t>GT_KOD</a:t>
                      </a:r>
                    </a:p>
                  </a:txBody>
                  <a:tcPr marL="9433" marR="9433" marT="9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800" b="1" i="0" u="none" strike="noStrike">
                          <a:effectLst/>
                          <a:latin typeface="Calibri" panose="020F0502020204030204" pitchFamily="34" charset="0"/>
                        </a:rPr>
                        <a:t>GT_NAZIV</a:t>
                      </a:r>
                    </a:p>
                  </a:txBody>
                  <a:tcPr marL="9433" marR="9433" marT="9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OML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Izdanačke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OML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1121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Izdanačke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OML -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OML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Veštački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podignute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plantaže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topola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poljskog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jasena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lužnjaka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kitnjaka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sladuna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cera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2620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Izdanačke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hrastova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2621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Izdanačke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hrastova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hrastova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ostalih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lišćara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2721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Izdanačke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lipa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lipe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ostalih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lišćara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OTL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2820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Izdanačke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OTL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2821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Izdanačke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OTL -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OTL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2920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Izdanačke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bagrema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21010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javora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jasena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21110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bukve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21120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Izdanačke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bukve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21121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Izdanačke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bukve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bukve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ostalih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lišćara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četinara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31210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borova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31211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borova-Visoke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lišćara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četinara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31510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smrče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31511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smrče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četinara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liščara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31610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mešovite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ostalih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četinara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41310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bukve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jele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41410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Visoke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šume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bukve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,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jele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smrče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51730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Šibljaci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Šikare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Žbunasta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400" b="0" i="0" u="none" strike="noStrike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vegetacija</a:t>
                      </a:r>
                      <a:endParaRPr lang="en-US" sz="14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51731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Šibljaci / Šikare / Žbunasta  vegetacija - za rekonstrukciju</a:t>
                      </a:r>
                    </a:p>
                  </a:txBody>
                  <a:tcPr marL="9433" marR="9433" marT="94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6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4462"/>
            <a:ext cx="8596668" cy="42203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800" dirty="0" smtClean="0">
                <a:solidFill>
                  <a:schemeClr val="tx1"/>
                </a:solidFill>
              </a:rPr>
              <a:t>ГАЗДИНСКИ ТИП</a:t>
            </a:r>
            <a:endParaRPr lang="sr-Latn-R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66483"/>
            <a:ext cx="8596668" cy="5274880"/>
          </a:xfrm>
        </p:spPr>
        <p:txBody>
          <a:bodyPr/>
          <a:lstStyle/>
          <a:p>
            <a:r>
              <a:rPr lang="sr-Cyrl-RS" dirty="0" smtClean="0"/>
              <a:t>Начин одређивања газдинског типа:на основу врста дрвета, порекла, начин газдовања- крајњег циља</a:t>
            </a:r>
          </a:p>
          <a:p>
            <a:pPr marL="0" indent="0">
              <a:buNone/>
            </a:pPr>
            <a:endParaRPr lang="sr-Latn-R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35571"/>
              </p:ext>
            </p:extLst>
          </p:nvPr>
        </p:nvGraphicFramePr>
        <p:xfrm>
          <a:off x="1095046" y="1385048"/>
          <a:ext cx="8371683" cy="4466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4000"/>
                <a:gridCol w="725170"/>
                <a:gridCol w="464820"/>
                <a:gridCol w="569595"/>
                <a:gridCol w="473710"/>
                <a:gridCol w="574294"/>
                <a:gridCol w="416859"/>
                <a:gridCol w="658906"/>
                <a:gridCol w="645459"/>
                <a:gridCol w="1048870"/>
              </a:tblGrid>
              <a:tr h="44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</a:rPr>
                        <a:t>Газдински тип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</a:rPr>
                        <a:t>P ha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</a:rPr>
                        <a:t>P %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</a:rPr>
                        <a:t>V%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</a:rPr>
                        <a:t>V/ha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</a:rPr>
                        <a:t>Zv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</a:rPr>
                        <a:t>Zv %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</a:rPr>
                        <a:t>Zv/ha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solidFill>
                            <a:schemeClr val="tx1"/>
                          </a:solidFill>
                          <a:effectLst/>
                        </a:rPr>
                        <a:t>%Zv/ha</a:t>
                      </a:r>
                      <a:endParaRPr lang="sr-Latn-R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chemeClr val="tx1"/>
                          </a:solidFill>
                          <a:effectLst/>
                        </a:rPr>
                        <a:t>ГТ за високе шуме </a:t>
                      </a:r>
                      <a:endParaRPr lang="sr-Latn-R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chemeClr val="tx1"/>
                          </a:solidFill>
                          <a:effectLst/>
                        </a:rPr>
                        <a:t>Укупно високе шуме тврдих лишћара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chemeClr val="tx1"/>
                          </a:solidFill>
                          <a:effectLst/>
                        </a:rPr>
                        <a:t>ГТ Високе шуме четинара</a:t>
                      </a:r>
                      <a:endParaRPr lang="sr-Latn-R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chemeClr val="tx1"/>
                          </a:solidFill>
                          <a:effectLst/>
                        </a:rPr>
                        <a:t>Укупно високе шуме четинара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chemeClr val="tx1"/>
                          </a:solidFill>
                          <a:effectLst/>
                        </a:rPr>
                        <a:t>ГТ Виспке шуме МЛ</a:t>
                      </a:r>
                      <a:endParaRPr lang="sr-Latn-R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chemeClr val="tx1"/>
                          </a:solidFill>
                          <a:effectLst/>
                        </a:rPr>
                        <a:t>Укупно високе шуме МЛ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chemeClr val="tx1"/>
                          </a:solidFill>
                          <a:effectLst/>
                        </a:rPr>
                        <a:t>ГТ Изданачке шуме</a:t>
                      </a:r>
                      <a:endParaRPr lang="sr-Latn-R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chemeClr val="tx1"/>
                          </a:solidFill>
                          <a:effectLst/>
                        </a:rPr>
                        <a:t>Укупно изданачке шуме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chemeClr val="tx1"/>
                          </a:solidFill>
                          <a:effectLst/>
                        </a:rPr>
                        <a:t>ГТ Вештачки подигнуте шуме</a:t>
                      </a:r>
                      <a:endParaRPr lang="sr-Latn-R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chemeClr val="tx1"/>
                          </a:solidFill>
                          <a:effectLst/>
                        </a:rPr>
                        <a:t>Укупно вештачки подигнуте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chemeClr val="tx1"/>
                          </a:solidFill>
                          <a:effectLst/>
                        </a:rPr>
                        <a:t>Девастиране састојине</a:t>
                      </a:r>
                      <a:endParaRPr lang="sr-Latn-R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chemeClr val="tx1"/>
                          </a:solidFill>
                          <a:effectLst/>
                        </a:rPr>
                        <a:t>УКУПНО за гј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chemeClr val="tx1"/>
                          </a:solidFill>
                          <a:effectLst/>
                        </a:rPr>
                        <a:t>шикаре</a:t>
                      </a:r>
                      <a:endParaRPr lang="sr-Latn-R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>
                          <a:solidFill>
                            <a:schemeClr val="tx1"/>
                          </a:solidFill>
                          <a:effectLst/>
                        </a:rPr>
                        <a:t>шибљаци</a:t>
                      </a:r>
                      <a:endParaRPr lang="sr-Latn-RS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chemeClr val="tx1"/>
                          </a:solidFill>
                          <a:effectLst/>
                        </a:rPr>
                        <a:t>СВЕУКУПНО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639</TotalTime>
  <Words>1070</Words>
  <Application>Microsoft Office PowerPoint</Application>
  <PresentationFormat>Custom</PresentationFormat>
  <Paragraphs>484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ГОДИШЊИ ИЗВЕШТАЈ ЗА 2018 ГОДИНУ</vt:lpstr>
      <vt:lpstr>Обим извршених радова у 2018 години       Oстали послови: Учешће на 3 међународна пројекта, израда упустава за главне ГТ, рад на изради правилника итд.</vt:lpstr>
      <vt:lpstr>Висине накнаде</vt:lpstr>
      <vt:lpstr>Контрола премера</vt:lpstr>
      <vt:lpstr>Контрола премера</vt:lpstr>
      <vt:lpstr>Контрола премера Контролом премера обухваћено је 50 газдинских јединица.  </vt:lpstr>
      <vt:lpstr>Упуства за газдовање</vt:lpstr>
      <vt:lpstr>Газдински типови -има их укупно 27 </vt:lpstr>
      <vt:lpstr>ГАЗДИНСКИ ТИП</vt:lpstr>
      <vt:lpstr>Oднос пречника, крошње и броја стабала</vt:lpstr>
      <vt:lpstr>Број стабала по ха, просечан пречник , просечна висина –висина и пречник доминантних стабала-; </vt:lpstr>
      <vt:lpstr>РАЗВОЈНЕ ФАЗЕ</vt:lpstr>
      <vt:lpstr>РАЗВОЈНЕ ФАЗЕ</vt:lpstr>
      <vt:lpstr>Упутства за газдовање главним г.т.</vt:lpstr>
      <vt:lpstr>Радни кораци</vt:lpstr>
      <vt:lpstr>Радни кораци</vt:lpstr>
      <vt:lpstr>Премер </vt:lpstr>
      <vt:lpstr> Упутства за главне ГТ</vt:lpstr>
      <vt:lpstr>УПУТСТВА</vt:lpstr>
      <vt:lpstr>Концепт новог правилника </vt:lpstr>
      <vt:lpstr>Садржај оцнове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ГОДИШЊИ ИЗВЕШТАЈ ЗА 2018 ГОДИНУ</dc:title>
  <dc:creator>HP</dc:creator>
  <cp:lastModifiedBy>ministarstvo</cp:lastModifiedBy>
  <cp:revision>60</cp:revision>
  <dcterms:created xsi:type="dcterms:W3CDTF">2018-12-19T08:27:27Z</dcterms:created>
  <dcterms:modified xsi:type="dcterms:W3CDTF">2018-12-26T16:03:12Z</dcterms:modified>
</cp:coreProperties>
</file>