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1" r:id="rId4"/>
    <p:sldId id="274" r:id="rId5"/>
    <p:sldId id="267" r:id="rId6"/>
    <p:sldId id="277" r:id="rId7"/>
    <p:sldId id="276" r:id="rId8"/>
    <p:sldId id="262" r:id="rId9"/>
    <p:sldId id="264" r:id="rId10"/>
    <p:sldId id="26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42B3F-61A6-4BF2-A7B6-256C4905273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D86D0-6FD0-4EB3-B894-CEAA7BBF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4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D86D0-6FD0-4EB3-B894-CEAA7BBF79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5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4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3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0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0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6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9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6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7BA7-2163-400E-A527-FEC0A37D3BE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179" y="-1"/>
            <a:ext cx="11069053" cy="268887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4000" dirty="0" smtClean="0">
                <a:latin typeface="+mn-lt"/>
              </a:rPr>
              <a:t/>
            </a:r>
            <a:br>
              <a:rPr lang="sr-Cyrl-RS" sz="4000" dirty="0" smtClean="0">
                <a:latin typeface="+mn-lt"/>
              </a:rPr>
            </a:br>
            <a:r>
              <a:rPr lang="sr-Cyrl-RS" sz="4000" dirty="0"/>
              <a:t/>
            </a:r>
            <a:br>
              <a:rPr lang="sr-Cyrl-RS" sz="4000" dirty="0"/>
            </a:br>
            <a:r>
              <a:rPr lang="sr-Cyrl-RS" sz="4000" dirty="0" smtClean="0"/>
              <a:t/>
            </a:r>
            <a:br>
              <a:rPr lang="sr-Cyrl-RS" sz="4000" dirty="0" smtClean="0"/>
            </a:br>
            <a:r>
              <a:rPr lang="sr-Cyrl-RS" sz="4000" dirty="0"/>
              <a:t/>
            </a:r>
            <a:br>
              <a:rPr lang="sr-Cyrl-RS" sz="4000" dirty="0"/>
            </a:br>
            <a:r>
              <a:rPr lang="sr-Cyrl-RS" sz="4000" dirty="0" smtClean="0"/>
              <a:t/>
            </a:r>
            <a:br>
              <a:rPr lang="sr-Cyrl-RS" sz="4000" dirty="0" smtClean="0"/>
            </a:br>
            <a:r>
              <a:rPr lang="sr-Cyrl-RS" sz="4000" dirty="0" smtClean="0">
                <a:latin typeface="+mn-lt"/>
              </a:rPr>
              <a:t>Извештај о раду за 201</a:t>
            </a:r>
            <a:r>
              <a:rPr lang="sr-Latn-RS" sz="4000" dirty="0" smtClean="0">
                <a:latin typeface="+mn-lt"/>
              </a:rPr>
              <a:t>9</a:t>
            </a:r>
            <a:r>
              <a:rPr lang="sr-Cyrl-RS" sz="4000" dirty="0" smtClean="0">
                <a:latin typeface="+mn-lt"/>
              </a:rPr>
              <a:t>. годину и план рада за 20</a:t>
            </a:r>
            <a:r>
              <a:rPr lang="sr-Latn-RS" sz="4000" dirty="0" smtClean="0">
                <a:latin typeface="+mn-lt"/>
              </a:rPr>
              <a:t>20</a:t>
            </a:r>
            <a:r>
              <a:rPr lang="sr-Cyrl-RS" sz="4000" dirty="0" smtClean="0">
                <a:latin typeface="+mn-lt"/>
              </a:rPr>
              <a:t>.</a:t>
            </a:r>
            <a:r>
              <a:rPr lang="sr-Latn-RS" sz="4000" dirty="0" smtClean="0">
                <a:latin typeface="+mn-lt"/>
              </a:rPr>
              <a:t> </a:t>
            </a:r>
            <a:r>
              <a:rPr lang="sr-Cyrl-RS" sz="4000" dirty="0" smtClean="0">
                <a:latin typeface="+mn-lt"/>
              </a:rPr>
              <a:t>годину за </a:t>
            </a:r>
            <a:r>
              <a:rPr lang="sr-Cyrl-RS" sz="4000" dirty="0">
                <a:latin typeface="+mn-lt"/>
              </a:rPr>
              <a:t>Одељење</a:t>
            </a:r>
            <a:br>
              <a:rPr lang="sr-Cyrl-RS" sz="4000" dirty="0">
                <a:latin typeface="+mn-lt"/>
              </a:rPr>
            </a:br>
            <a:r>
              <a:rPr lang="sr-Cyrl-RS" sz="4000" dirty="0"/>
              <a:t>шумарске</a:t>
            </a:r>
            <a:r>
              <a:rPr lang="sr-Cyrl-RS" sz="4000" dirty="0">
                <a:latin typeface="+mn-lt"/>
              </a:rPr>
              <a:t> и ловне инспекције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RS" sz="4800" dirty="0" smtClean="0"/>
          </a:p>
          <a:p>
            <a:endParaRPr lang="sr-Cyrl-RS" sz="4800" dirty="0"/>
          </a:p>
        </p:txBody>
      </p:sp>
      <p:pic>
        <p:nvPicPr>
          <p:cNvPr id="1026" name="Picture 2" descr="Ð ÐµÐ·ÑÐ»ÑÐ°Ñ ÑÐ»Ð¸ÐºÐ° Ð·Ð° slike Å¡ume u je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48" y="2776128"/>
            <a:ext cx="11002184" cy="408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latin typeface="+mn-lt"/>
              </a:rPr>
              <a:t>Проблеми у раду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54316"/>
          </a:xfrm>
        </p:spPr>
        <p:txBody>
          <a:bodyPr>
            <a:noAutofit/>
          </a:bodyPr>
          <a:lstStyle/>
          <a:p>
            <a:pPr algn="just"/>
            <a:r>
              <a:rPr lang="sr-Cyrl-CS" sz="2200" dirty="0"/>
              <a:t>С обзиром на број инспектора, обим посла и површину подручја које инспектори покривају, потребно </a:t>
            </a:r>
            <a:r>
              <a:rPr lang="sr-Cyrl-CS" sz="2200" dirty="0" smtClean="0"/>
              <a:t>повећати број инспектора. Урађена је функционална анализа са анализом капацитета шумарске и ловне инспекције и Влада је усвојила акциони план за пријем инспектора, по коме је предвиђено да се до краја 2021. године запосли укупно још 30 шумарских и ловних инспектора.</a:t>
            </a:r>
          </a:p>
          <a:p>
            <a:pPr algn="just"/>
            <a:r>
              <a:rPr lang="sr-Cyrl-CS" sz="2200" dirty="0" smtClean="0"/>
              <a:t>Асистенције полиције су </a:t>
            </a:r>
            <a:r>
              <a:rPr lang="sr-Cyrl-CS" sz="2200" dirty="0"/>
              <a:t>неопходне нарочито приликом контроле промета дрвета и контроле </a:t>
            </a:r>
            <a:r>
              <a:rPr lang="sr-Cyrl-CS" sz="2200" dirty="0" smtClean="0"/>
              <a:t>лова. Потребно је на локалу успоставити што бољу сарадњу са полицијом.</a:t>
            </a:r>
          </a:p>
          <a:p>
            <a:pPr algn="just"/>
            <a:r>
              <a:rPr lang="sr-Cyrl-CS" sz="2200" dirty="0" smtClean="0"/>
              <a:t>Код прекршајних пријава треба пратити њихово решавање и успоставити комуникацију са прекршајним судовима. Указивати на пријаве којима прети застарелост, нарочито на пријаве које нису решене у року од годину до годину и по дана и тражити њихово решавање. </a:t>
            </a:r>
          </a:p>
        </p:txBody>
      </p:sp>
    </p:spTree>
    <p:extLst>
      <p:ext uri="{BB962C8B-B14F-4D97-AF65-F5344CB8AC3E}">
        <p14:creationId xmlns:p14="http://schemas.microsoft.com/office/powerpoint/2010/main" val="13458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7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     ХВАЛА </a:t>
            </a:r>
            <a:r>
              <a:rPr lang="sr-Cyrl-RS" sz="7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НА ПАЖЊИ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7200" dirty="0" smtClean="0"/>
              <a:t>      </a:t>
            </a:r>
            <a:endParaRPr lang="en-US" sz="7200" dirty="0"/>
          </a:p>
        </p:txBody>
      </p:sp>
      <p:pic>
        <p:nvPicPr>
          <p:cNvPr id="2050" name="Picture 2" descr="Ð¡ÑÐ¾Ð´Ð½Ð° ÑÐ»Ð¸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22" y="1511929"/>
            <a:ext cx="8854288" cy="534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3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311063" cy="898358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</a:rPr>
              <a:t>                    Активности у 201</a:t>
            </a:r>
            <a:r>
              <a:rPr lang="sr-Latn-RS" sz="3600" dirty="0" smtClean="0">
                <a:latin typeface="+mn-lt"/>
              </a:rPr>
              <a:t>9</a:t>
            </a:r>
            <a:r>
              <a:rPr lang="sr-Cyrl-RS" sz="3600" dirty="0" smtClean="0">
                <a:latin typeface="+mn-lt"/>
              </a:rPr>
              <a:t>. години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2" y="898358"/>
            <a:ext cx="11566358" cy="5807242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CS" sz="7200" dirty="0" smtClean="0"/>
              <a:t>И у 201</a:t>
            </a:r>
            <a:r>
              <a:rPr lang="sr-Latn-RS" sz="7200" dirty="0" smtClean="0"/>
              <a:t>9</a:t>
            </a:r>
            <a:r>
              <a:rPr lang="sr-Cyrl-CS" sz="7200" dirty="0" smtClean="0"/>
              <a:t>. години шумарска и ловна инспекција наставила је са појачаном контролом промета дрвета у сарадњи са чуварима шума, полицијом, </a:t>
            </a:r>
            <a:r>
              <a:rPr lang="sr-Cyrl-RS" sz="7200" dirty="0" smtClean="0"/>
              <a:t>а у </a:t>
            </a:r>
            <a:r>
              <a:rPr lang="ru-RU" sz="7200" dirty="0" smtClean="0"/>
              <a:t>складу са</a:t>
            </a:r>
            <a:r>
              <a:rPr lang="ru-RU" sz="7200" dirty="0"/>
              <a:t>	</a:t>
            </a:r>
            <a:r>
              <a:rPr lang="ru-RU" sz="7200" dirty="0" smtClean="0"/>
              <a:t>Акционим планом </a:t>
            </a:r>
            <a:r>
              <a:rPr lang="ru-RU" sz="7200" dirty="0"/>
              <a:t>за спровођење Националног програма за сузбијање сиве економије за период од 2019.- 2020. </a:t>
            </a:r>
            <a:r>
              <a:rPr lang="ru-RU" sz="7200" dirty="0" smtClean="0"/>
              <a:t>године, вршена је и заједничка акција (септембар, октобар и новембар) у области контроле сече и промета дрвета.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7200" dirty="0" smtClean="0"/>
              <a:t>Уз редовне активности вршене су и акцијске контроле, односно инспектори су вршили контролу на подручјима на којима не врше редован надзор</a:t>
            </a:r>
            <a:r>
              <a:rPr lang="sr-Latn-RS" sz="7200" dirty="0" smtClean="0"/>
              <a:t> (</a:t>
            </a:r>
            <a:r>
              <a:rPr lang="sr-Cyrl-RS" sz="7200" dirty="0" smtClean="0"/>
              <a:t>кон</a:t>
            </a:r>
            <a:r>
              <a:rPr lang="sr-Cyrl-RS" sz="7200" dirty="0"/>
              <a:t>т</a:t>
            </a:r>
            <a:r>
              <a:rPr lang="sr-Cyrl-RS" sz="7200" dirty="0" smtClean="0"/>
              <a:t>роле сечишта, газдовања ловиштем и дивљачи и друге контроле по представкама),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7200" dirty="0" smtClean="0"/>
              <a:t>Вршене су контроле лова (суботом и недељом), као и контроле законитости рада ловачких удружења, праћено је и провођење Инструкције корисницима ловишта ради предузимања мера</a:t>
            </a:r>
            <a:r>
              <a:rPr lang="ru-RU" sz="7200" dirty="0" smtClean="0"/>
              <a:t> </a:t>
            </a:r>
            <a:r>
              <a:rPr lang="ru-RU" sz="7200" dirty="0"/>
              <a:t>спречавања уношења, појаве </a:t>
            </a:r>
            <a:r>
              <a:rPr lang="ru-RU" sz="7200" dirty="0" smtClean="0"/>
              <a:t>иширења</a:t>
            </a:r>
            <a:r>
              <a:rPr lang="ru-RU" sz="7200" dirty="0"/>
              <a:t>, као и ради откривања, сузбијања и искорењивања заразне болести </a:t>
            </a:r>
            <a:r>
              <a:rPr lang="ru-RU" sz="7200" dirty="0" smtClean="0"/>
              <a:t>Афричке</a:t>
            </a:r>
            <a:r>
              <a:rPr lang="en-US" sz="7200" dirty="0" smtClean="0"/>
              <a:t> </a:t>
            </a:r>
            <a:r>
              <a:rPr lang="ru-RU" sz="7200" dirty="0" smtClean="0"/>
              <a:t>куге </a:t>
            </a:r>
            <a:r>
              <a:rPr lang="ru-RU" sz="7200" dirty="0"/>
              <a:t>свиња </a:t>
            </a:r>
            <a:endParaRPr lang="sr-Cyrl-RS" sz="7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7200" dirty="0" smtClean="0"/>
              <a:t>Вршено је издавање уверења о пореклу садног материјала као и контрола рада поверених послова,</a:t>
            </a:r>
            <a:endParaRPr lang="en-US" sz="7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7200" dirty="0" smtClean="0"/>
              <a:t>Вршен је и пријем радова финансирних средствима Буџетског фонда за шуме,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7200" dirty="0" smtClean="0"/>
              <a:t>Редовно су достављани обједињени седмични, месечни и квартални извештаји  о раду инспекције,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7200" dirty="0" smtClean="0"/>
              <a:t>Настављено је усклађивање рада инспекције са програмом еИнспектор, донете су нове контролне листе које су објављене на сајту Управе за шуме, нови акти и мере. У јануару је планирана још једна обука за рад у софтверу еИнспектор.</a:t>
            </a:r>
            <a:r>
              <a:rPr lang="en-US" sz="72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7200" dirty="0" smtClean="0"/>
              <a:t>Донет је план рада за 2020. годину, који је дат на мишљење координационај комисији и по прибављеном мишљењу биће објављен на интернет страници Управе за шуме,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7200" dirty="0" smtClean="0"/>
              <a:t>У току је пријем два инспектора (Прокупље и Аранђеловац) како би се попунила сва систематизована радна места у Одељењу шумарске и ловне инспекције,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marL="0" indent="0">
              <a:buNone/>
            </a:pPr>
            <a:r>
              <a:rPr lang="sr-Cyrl-RS" sz="3600" b="1" dirty="0"/>
              <a:t>	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404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dirty="0" smtClean="0">
                <a:latin typeface="+mn-lt"/>
              </a:rPr>
              <a:t>Преглед рада инспекције по одсецима за првих једанаест месеци 2019. године 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036052"/>
              </p:ext>
            </p:extLst>
          </p:nvPr>
        </p:nvGraphicFramePr>
        <p:xfrm>
          <a:off x="1091822" y="1501252"/>
          <a:ext cx="10143528" cy="4521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358"/>
                <a:gridCol w="1245358"/>
                <a:gridCol w="1245358"/>
                <a:gridCol w="1245358"/>
                <a:gridCol w="1341534"/>
                <a:gridCol w="1276539"/>
                <a:gridCol w="1167897"/>
                <a:gridCol w="1376126"/>
              </a:tblGrid>
              <a:tr h="1461821">
                <a:tc>
                  <a:txBody>
                    <a:bodyPr/>
                    <a:lstStyle/>
                    <a:p>
                      <a:pPr algn="ctr"/>
                      <a:endParaRPr lang="sr-Cyrl-RS" sz="1600" dirty="0" smtClean="0"/>
                    </a:p>
                    <a:p>
                      <a:pPr algn="ctr"/>
                      <a:endParaRPr lang="sr-Cyrl-RS" sz="1600" dirty="0" smtClean="0"/>
                    </a:p>
                    <a:p>
                      <a:pPr algn="ctr"/>
                      <a:r>
                        <a:rPr lang="sr-Cyrl-RS" sz="1600" dirty="0" smtClean="0"/>
                        <a:t>Одсек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извршених контрола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донетих решења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издатих уверења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поднетих захтева за покретање прекршајних</a:t>
                      </a:r>
                      <a:r>
                        <a:rPr lang="sr-Cyrl-RS" sz="1600" baseline="0" dirty="0" smtClean="0"/>
                        <a:t> пријава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поднетих</a:t>
                      </a:r>
                      <a:r>
                        <a:rPr lang="sr-Cyrl-RS" sz="1600" baseline="0" dirty="0" smtClean="0"/>
                        <a:t> пријава за привредни преступ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поднетих кривичних пријава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Привремено одузето дрво м3</a:t>
                      </a:r>
                      <a:endParaRPr lang="en-US" sz="1600" dirty="0"/>
                    </a:p>
                  </a:txBody>
                  <a:tcPr anchor="ctr"/>
                </a:tc>
              </a:tr>
              <a:tr h="593389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Београд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1659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2467</a:t>
                      </a:r>
                    </a:p>
                  </a:txBody>
                  <a:tcPr anchor="ctr"/>
                </a:tc>
              </a:tr>
              <a:tr h="593389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Ниш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3864</a:t>
                      </a:r>
                    </a:p>
                  </a:txBody>
                  <a:tcPr anchor="ctr"/>
                </a:tc>
              </a:tr>
              <a:tr h="593389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Краљево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905</a:t>
                      </a:r>
                    </a:p>
                  </a:txBody>
                  <a:tcPr anchor="ctr"/>
                </a:tc>
              </a:tr>
              <a:tr h="593389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Ужице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sr-Cyrl-R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2091</a:t>
                      </a:r>
                    </a:p>
                  </a:txBody>
                  <a:tcPr anchor="ctr"/>
                </a:tc>
              </a:tr>
              <a:tr h="593389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УКУПНО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1634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9327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8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481"/>
            <a:ext cx="10515600" cy="6455121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 smtClean="0"/>
              <a:t>-</a:t>
            </a:r>
            <a:br>
              <a:rPr lang="sr-Cyrl-RS" sz="2400" dirty="0" smtClean="0"/>
            </a:b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Latn-RS" sz="2400" dirty="0" smtClean="0"/>
              <a:t>-</a:t>
            </a:r>
            <a:r>
              <a:rPr lang="sr-Cyrl-RS" sz="2400" dirty="0" smtClean="0"/>
              <a:t>Укупан план за првих једанаест месеци 2019. године који је износио 3.781 контрола,</a:t>
            </a:r>
            <a:r>
              <a:rPr lang="sr-Latn-RS" sz="2400" dirty="0" smtClean="0"/>
              <a:t> </a:t>
            </a:r>
            <a:r>
              <a:rPr lang="sr-Cyrl-RS" sz="2400" dirty="0" smtClean="0"/>
              <a:t>је пребачен је за 33 %.</a:t>
            </a:r>
            <a:br>
              <a:rPr lang="sr-Cyrl-RS" sz="2400" dirty="0" smtClean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>-Укупан број извршених контрола 5.020, по врсти инспекцијског надзира распоређен је на следећи начин:</a:t>
            </a:r>
            <a:br>
              <a:rPr lang="sr-Cyrl-RS" sz="2400" dirty="0" smtClean="0"/>
            </a:br>
            <a:r>
              <a:rPr lang="sr-Cyrl-RS" sz="2400" dirty="0" smtClean="0"/>
              <a:t>	- Редован инспекцијски надзор 885 контроле или 17,63 %</a:t>
            </a:r>
            <a:br>
              <a:rPr lang="sr-Cyrl-RS" sz="2400" dirty="0" smtClean="0"/>
            </a:br>
            <a:r>
              <a:rPr lang="sr-Cyrl-RS" sz="2400" dirty="0" smtClean="0"/>
              <a:t>	- Ванредан инспекцијски надзор 2.271 контроле или 45,24 %,</a:t>
            </a:r>
            <a:br>
              <a:rPr lang="sr-Cyrl-RS" sz="2400" dirty="0" smtClean="0"/>
            </a:br>
            <a:r>
              <a:rPr lang="sr-Cyrl-RS" sz="2400" dirty="0" smtClean="0"/>
              <a:t>	- Контролни инспкцијски надзор 61 контрола или 1,21 %,</a:t>
            </a:r>
            <a:br>
              <a:rPr lang="sr-Cyrl-RS" sz="2400" dirty="0" smtClean="0"/>
            </a:br>
            <a:r>
              <a:rPr lang="sr-Cyrl-RS" sz="2400" dirty="0" smtClean="0"/>
              <a:t>	- Допунски инспекцијски надзор 3 контрола или 0,06 % и</a:t>
            </a:r>
            <a:br>
              <a:rPr lang="sr-Cyrl-RS" sz="2400" dirty="0" smtClean="0"/>
            </a:br>
            <a:r>
              <a:rPr lang="sr-Cyrl-RS" sz="2400" dirty="0" smtClean="0"/>
              <a:t>	- Службене саветодавне посете 1.800  или 35,86 % </a:t>
            </a:r>
            <a:br>
              <a:rPr lang="sr-Cyrl-RS" sz="2400" dirty="0" smtClean="0"/>
            </a:br>
            <a:r>
              <a:rPr lang="sr-Cyrl-RS" sz="2400" dirty="0" smtClean="0"/>
              <a:t>- У 2019. години, на основу месечних извештаја укупно је решено </a:t>
            </a:r>
            <a:r>
              <a:rPr lang="sr-Cyrl-RS" sz="2400" dirty="0"/>
              <a:t>1425</a:t>
            </a:r>
            <a:br>
              <a:rPr lang="sr-Cyrl-RS" sz="2400" dirty="0"/>
            </a:br>
            <a:r>
              <a:rPr lang="sr-Cyrl-RS" sz="2400" dirty="0"/>
              <a:t> </a:t>
            </a:r>
            <a:r>
              <a:rPr lang="sr-Cyrl-RS" sz="2400" dirty="0" smtClean="0"/>
              <a:t>прекршајних пријава за које су изречене казне у износу од 14.509.072</a:t>
            </a: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/>
              <a:t>динара </a:t>
            </a:r>
            <a:r>
              <a:rPr lang="sr-Cyrl-RS" sz="2400" dirty="0" smtClean="0"/>
              <a:t>и трајно је одузето 6051 м3 дрвета.</a:t>
            </a:r>
            <a:br>
              <a:rPr lang="sr-Cyrl-RS" sz="2400" dirty="0" smtClean="0"/>
            </a:br>
            <a:r>
              <a:rPr lang="sr-Cyrl-RS" sz="2400" dirty="0" smtClean="0"/>
              <a:t>- Укупна количина привремено одузетог дрвета у односу на</a:t>
            </a:r>
            <a:r>
              <a:rPr lang="en-US" sz="2400" dirty="0" smtClean="0"/>
              <a:t> </a:t>
            </a:r>
            <a:r>
              <a:rPr lang="sr-Cyrl-RS" sz="2400" dirty="0" smtClean="0"/>
              <a:t>исти период 2018. године је мања за 1</a:t>
            </a:r>
            <a:r>
              <a:rPr lang="sr-Latn-RS" sz="2400" dirty="0" smtClean="0"/>
              <a:t>5</a:t>
            </a:r>
            <a:r>
              <a:rPr lang="sr-Cyrl-RS" sz="2400" dirty="0" smtClean="0"/>
              <a:t> % или 1605 м3. Ово см</a:t>
            </a:r>
            <a:r>
              <a:rPr lang="sr-Latn-RS" sz="2400" dirty="0" smtClean="0"/>
              <a:t>a</a:t>
            </a:r>
            <a:r>
              <a:rPr lang="sr-Cyrl-RS" sz="2400" dirty="0" smtClean="0"/>
              <a:t>њење се углавном односи на привремено одузето дрво у сецишту, док је у контролама промета у које улазе и контроле пилана и стоваришта, привремено одузето 6</a:t>
            </a:r>
            <a:r>
              <a:rPr lang="sr-Latn-RS" sz="2400" dirty="0" smtClean="0"/>
              <a:t>702</a:t>
            </a:r>
            <a:r>
              <a:rPr lang="sr-Cyrl-RS" sz="2400" dirty="0" smtClean="0"/>
              <a:t> м3 што је за </a:t>
            </a:r>
            <a:r>
              <a:rPr lang="sr-Latn-RS" sz="2400" dirty="0" smtClean="0"/>
              <a:t>4</a:t>
            </a:r>
            <a:r>
              <a:rPr lang="sr-Cyrl-RS" sz="2400" dirty="0" smtClean="0"/>
              <a:t> % или </a:t>
            </a:r>
            <a:r>
              <a:rPr lang="sr-Latn-RS" sz="2400" dirty="0" smtClean="0"/>
              <a:t>295</a:t>
            </a:r>
            <a:r>
              <a:rPr lang="sr-Cyrl-RS" sz="2400" dirty="0" smtClean="0"/>
              <a:t> м3 мање него у 2018. </a:t>
            </a:r>
            <a:br>
              <a:rPr lang="sr-Cyrl-RS" sz="2400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283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+mn-lt"/>
              </a:rPr>
              <a:t>Преглед извршених контрола промета </a:t>
            </a:r>
            <a:r>
              <a:rPr lang="ru-RU" sz="3600" dirty="0" smtClean="0">
                <a:latin typeface="+mn-lt"/>
              </a:rPr>
              <a:t> дрвета    закључно </a:t>
            </a:r>
            <a:r>
              <a:rPr lang="ru-RU" sz="3600" dirty="0">
                <a:latin typeface="+mn-lt"/>
              </a:rPr>
              <a:t>са новембром </a:t>
            </a:r>
            <a:r>
              <a:rPr lang="ru-RU" sz="3600" dirty="0" smtClean="0">
                <a:latin typeface="+mn-lt"/>
              </a:rPr>
              <a:t>2019. године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909098"/>
              </p:ext>
            </p:extLst>
          </p:nvPr>
        </p:nvGraphicFramePr>
        <p:xfrm>
          <a:off x="695456" y="1457609"/>
          <a:ext cx="11024318" cy="4047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040"/>
                <a:gridCol w="1378040"/>
                <a:gridCol w="1505475"/>
                <a:gridCol w="1250605"/>
                <a:gridCol w="1378040"/>
                <a:gridCol w="1716506"/>
                <a:gridCol w="1349467"/>
                <a:gridCol w="1068145"/>
              </a:tblGrid>
              <a:tr h="1629623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Одсек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Број</a:t>
                      </a:r>
                      <a:r>
                        <a:rPr lang="sr-Cyrl-RS" baseline="0" dirty="0" smtClean="0"/>
                        <a:t> контрола од стране инспектора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Поднето пријава по контролама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Поднето пријава по обавештењима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Поднето пријава укупно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Привремено одузето дрвета по контролама инспектора</a:t>
                      </a:r>
                      <a:r>
                        <a:rPr lang="sr-Latn-RS" dirty="0" smtClean="0"/>
                        <a:t> m3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Привремено одузето дрвета по обавештењима</a:t>
                      </a:r>
                      <a:endParaRPr lang="sr-Latn-RS" dirty="0" smtClean="0"/>
                    </a:p>
                    <a:p>
                      <a:pPr algn="ctr"/>
                      <a:r>
                        <a:rPr lang="sr-Latn-RS" dirty="0" smtClean="0"/>
                        <a:t>m3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Укупно привремено одузето </a:t>
                      </a:r>
                      <a:r>
                        <a:rPr lang="sr-Latn-RS" dirty="0" smtClean="0"/>
                        <a:t>m3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8542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Београд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1301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1590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8542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Ниш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</a:t>
                      </a:r>
                      <a:r>
                        <a:rPr lang="sr-Latn-R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439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2037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2198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3682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Краљево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149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</a:t>
                      </a:r>
                      <a:r>
                        <a:rPr lang="sr-Latn-R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867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8542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Ужице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1202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853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2055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378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8542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УКУПНО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803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264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728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992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2945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sr-Latn-RS" dirty="0" smtClean="0"/>
                        <a:t>757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6702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5456" y="5613149"/>
            <a:ext cx="11024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 Београдском одсеку има најмање пријава по обавештењима док их је највише у одсеку Ниш и Краљево, што указује на то да у овим одсецима јавна предузећа врше контроле промета што је и законска обавеза чувара шума. Требало би на локалу што више укључити и јавна предузећа у контролу промета.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</a:t>
            </a:r>
            <a:r>
              <a:rPr lang="pl-PL" sz="4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NAKNADA </a:t>
            </a:r>
            <a:r>
              <a:rPr lang="pl-PL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ZA KORIŠĆENJE DRVETA</a:t>
            </a:r>
            <a:br>
              <a:rPr lang="pl-PL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sr-Cyrl-RS" sz="4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</a:t>
            </a:r>
            <a:r>
              <a:rPr lang="pl-PL" sz="4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RAČUN  </a:t>
            </a:r>
            <a:r>
              <a:rPr lang="pl-PL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840-741596843-47</a:t>
            </a:r>
            <a:r>
              <a:rPr lang="pl-PL" sz="4000" dirty="0"/>
              <a:t> </a:t>
            </a:r>
            <a:r>
              <a:rPr lang="pl-PL" sz="4000" dirty="0" smtClean="0"/>
              <a:t>(</a:t>
            </a:r>
            <a:r>
              <a:rPr lang="sr-Cyrl-RS" sz="4000" dirty="0" smtClean="0"/>
              <a:t>до 19.12.2109.)</a:t>
            </a:r>
            <a:endParaRPr lang="sr-Cyrl-R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638598"/>
              </p:ext>
            </p:extLst>
          </p:nvPr>
        </p:nvGraphicFramePr>
        <p:xfrm>
          <a:off x="838199" y="1690688"/>
          <a:ext cx="10515602" cy="4798778"/>
        </p:xfrm>
        <a:graphic>
          <a:graphicData uri="http://schemas.openxmlformats.org/drawingml/2006/table">
            <a:tbl>
              <a:tblPr/>
              <a:tblGrid>
                <a:gridCol w="2807040"/>
                <a:gridCol w="2547928"/>
                <a:gridCol w="2526336"/>
                <a:gridCol w="2634298"/>
              </a:tblGrid>
              <a:tr h="702952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Корисници државних шума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OSTALI**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67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 dirty="0">
                          <a:solidFill>
                            <a:srgbClr val="538DD5"/>
                          </a:solidFill>
                          <a:effectLst/>
                          <a:latin typeface="Calibri" panose="020F0502020204030204" pitchFamily="34" charset="0"/>
                        </a:rPr>
                        <a:t>2015*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 dirty="0">
                          <a:solidFill>
                            <a:srgbClr val="538DD5"/>
                          </a:solidFill>
                          <a:effectLst/>
                          <a:latin typeface="Calibri" panose="020F0502020204030204" pitchFamily="34" charset="0"/>
                        </a:rPr>
                        <a:t>241,234,738.57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538DD5"/>
                          </a:solidFill>
                          <a:effectLst/>
                          <a:latin typeface="Calibri" panose="020F0502020204030204" pitchFamily="34" charset="0"/>
                        </a:rPr>
                        <a:t>96,838,436.22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538DD5"/>
                          </a:solidFill>
                          <a:effectLst/>
                          <a:latin typeface="Calibri" panose="020F0502020204030204" pitchFamily="34" charset="0"/>
                        </a:rPr>
                        <a:t>338,073,174.79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02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 dirty="0">
                          <a:solidFill>
                            <a:srgbClr val="538DD5"/>
                          </a:solidFill>
                          <a:effectLst/>
                          <a:latin typeface="Calibri" panose="020F0502020204030204" pitchFamily="34" charset="0"/>
                        </a:rPr>
                        <a:t>277,180,452.08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132,202,921.33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409,383,373.41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67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 dirty="0">
                          <a:solidFill>
                            <a:srgbClr val="538DD5"/>
                          </a:solidFill>
                          <a:effectLst/>
                          <a:latin typeface="Calibri" panose="020F0502020204030204" pitchFamily="34" charset="0"/>
                        </a:rPr>
                        <a:t>304,260,097.53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157,092,520.16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461,352,617.69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70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 dirty="0">
                          <a:solidFill>
                            <a:srgbClr val="538DD5"/>
                          </a:solidFill>
                          <a:effectLst/>
                          <a:latin typeface="Calibri" panose="020F0502020204030204" pitchFamily="34" charset="0"/>
                        </a:rPr>
                        <a:t>308,237,903.21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162,064,148.97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470,302,052.18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632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i="0" u="none" strike="noStrike">
                          <a:solidFill>
                            <a:srgbClr val="538DD5"/>
                          </a:solidFill>
                          <a:effectLst/>
                          <a:latin typeface="Calibri" panose="020F0502020204030204" pitchFamily="34" charset="0"/>
                        </a:rPr>
                        <a:t>320,496,545.48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133,980,769.46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454,477,314.94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11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0027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Uključene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cifre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koje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odnose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Naknadu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posečeno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drvo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Naknadu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korišćenje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šuma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šumskog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zemljišta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daje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ispašu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Naknada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korišćenje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šuma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šumskog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zemljišta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daje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zakup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 2016.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godinu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48096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Prikazane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uplate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 2015.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godini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koje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odnose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2015.godinu, za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Srbijašume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iskorišćene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cifre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koje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dostavili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98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ПРЕГЛЕД ПОДНЕТИХ И РЕШЕНИХ ПРИЈАВА И ОДУЗЕТИХ </a:t>
            </a:r>
            <a:r>
              <a:rPr lang="ru-RU" sz="3200" b="1" dirty="0" smtClean="0"/>
              <a:t>ПРОИЗВОДА</a:t>
            </a:r>
            <a:r>
              <a:rPr lang="sr-Latn-RS" sz="3200" b="1" dirty="0" smtClean="0"/>
              <a:t> </a:t>
            </a:r>
            <a:r>
              <a:rPr lang="ru-RU" sz="3200" b="1" dirty="0"/>
              <a:t>(ДРВЕТА) ЗА   2017. , 2018. и 2019. </a:t>
            </a:r>
            <a:r>
              <a:rPr lang="ru-RU" sz="3200" b="1" dirty="0" smtClean="0"/>
              <a:t>ГОДИНУ</a:t>
            </a:r>
            <a:r>
              <a:rPr lang="sr-Latn-RS" sz="3200" b="1" dirty="0" smtClean="0"/>
              <a:t> </a:t>
            </a:r>
            <a:br>
              <a:rPr lang="sr-Latn-RS" sz="3200" b="1" dirty="0" smtClean="0"/>
            </a:br>
            <a:r>
              <a:rPr lang="sr-Latn-RS" sz="3200" b="1" dirty="0" smtClean="0"/>
              <a:t>-</a:t>
            </a:r>
            <a:r>
              <a:rPr lang="ru-RU" sz="3200" b="1" dirty="0" smtClean="0"/>
              <a:t>ПРЕГЛЕД </a:t>
            </a:r>
            <a:r>
              <a:rPr lang="ru-RU" sz="3200" b="1" dirty="0"/>
              <a:t>АЖУРИРАН СА КРAЈЕМ СЕПТЕМБРА 2019. </a:t>
            </a:r>
            <a:r>
              <a:rPr lang="ru-RU" sz="3200" b="1" dirty="0" smtClean="0"/>
              <a:t>ГОДИНЕ</a:t>
            </a:r>
            <a:r>
              <a:rPr lang="sr-Latn-RS" sz="3200" b="1" dirty="0" smtClean="0"/>
              <a:t>-</a:t>
            </a:r>
            <a:endParaRPr lang="sr-Cyrl-R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22" y="1690688"/>
            <a:ext cx="11642756" cy="490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8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600" dirty="0" smtClean="0">
                <a:latin typeface="+mn-lt"/>
              </a:rPr>
              <a:t>План рада за 20</a:t>
            </a:r>
            <a:r>
              <a:rPr lang="sr-Latn-RS" sz="3600" dirty="0" smtClean="0">
                <a:latin typeface="+mn-lt"/>
              </a:rPr>
              <a:t>20</a:t>
            </a:r>
            <a:r>
              <a:rPr lang="sr-Cyrl-RS" sz="3600" dirty="0" smtClean="0">
                <a:latin typeface="+mn-lt"/>
              </a:rPr>
              <a:t>. (број контрола</a:t>
            </a:r>
            <a:r>
              <a:rPr lang="sr-Cyrl-RS" dirty="0" smtClean="0"/>
              <a:t>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552009"/>
              </p:ext>
            </p:extLst>
          </p:nvPr>
        </p:nvGraphicFramePr>
        <p:xfrm>
          <a:off x="838200" y="1475875"/>
          <a:ext cx="10515600" cy="364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905000"/>
                <a:gridCol w="1600200"/>
                <a:gridCol w="1752600"/>
              </a:tblGrid>
              <a:tr h="1422578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Одсек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Закон о шумама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Закон о дивљачи и ловству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Закон</a:t>
                      </a:r>
                      <a:r>
                        <a:rPr lang="sr-Cyrl-RS" baseline="0" dirty="0" smtClean="0"/>
                        <a:t> о репродуктином материјалу шумског дрвећа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Закон</a:t>
                      </a:r>
                      <a:r>
                        <a:rPr lang="sr-Cyrl-RS" baseline="0" dirty="0" smtClean="0"/>
                        <a:t> о здрављу биља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СВЕГА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Београд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1325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Ниш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r>
                        <a:rPr lang="sr-Cyrl-RS" dirty="0" smtClean="0"/>
                        <a:t>72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745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Краљево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r>
                        <a:rPr lang="sr-Cyrl-R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849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Ужице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752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СВЕГА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2597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3671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775158"/>
            <a:ext cx="10515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 20</a:t>
            </a:r>
            <a:r>
              <a:rPr lang="sr-Latn-RS" dirty="0" smtClean="0"/>
              <a:t>20</a:t>
            </a:r>
            <a:r>
              <a:rPr lang="sr-Cyrl-RS" dirty="0" smtClean="0"/>
              <a:t>. години укупно је планирано </a:t>
            </a:r>
            <a:r>
              <a:rPr lang="sr-Latn-RS" dirty="0" smtClean="0"/>
              <a:t>3671</a:t>
            </a:r>
            <a:r>
              <a:rPr lang="en-US" dirty="0" smtClean="0"/>
              <a:t> </a:t>
            </a:r>
            <a:r>
              <a:rPr lang="sr-Cyrl-RS" dirty="0" smtClean="0"/>
              <a:t>контрол</a:t>
            </a:r>
            <a:r>
              <a:rPr lang="sr-Latn-RS" dirty="0" smtClean="0"/>
              <a:t>a </a:t>
            </a:r>
            <a:r>
              <a:rPr lang="sr-Cyrl-RS" dirty="0" smtClean="0"/>
              <a:t>што је у односу на план из 2019. године  мање за 357 контрола или 9 %. У 2020. годни план је смањен јер се због преласка на софтвер еИнспектор очекује већи утрошак времена инспектора на обради предмета.</a:t>
            </a:r>
          </a:p>
        </p:txBody>
      </p:sp>
    </p:spTree>
    <p:extLst>
      <p:ext uri="{BB962C8B-B14F-4D97-AF65-F5344CB8AC3E}">
        <p14:creationId xmlns:p14="http://schemas.microsoft.com/office/powerpoint/2010/main" val="27853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8642"/>
            <a:ext cx="10515600" cy="697117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latin typeface="+mn-lt"/>
              </a:rPr>
              <a:t>Планиране активности у 2020. години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77" y="362139"/>
            <a:ext cx="11869092" cy="629533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sr-Cyrl-RS" sz="7200" dirty="0" smtClean="0"/>
              <a:t>Оцењивање - Предстојеће оцењивање инспектора треба урадити у складу са новом Урдбом о вредновању радне успешности државних службеника.</a:t>
            </a:r>
          </a:p>
          <a:p>
            <a:pPr algn="just">
              <a:lnSpc>
                <a:spcPct val="120000"/>
              </a:lnSpc>
            </a:pPr>
            <a:r>
              <a:rPr lang="sr-Cyrl-RS" sz="7200" dirty="0" smtClean="0"/>
              <a:t>До првог марта треба урадити годишњи извештај о раду и идти доставити Координационој комисији на сагласност. </a:t>
            </a:r>
          </a:p>
          <a:p>
            <a:pPr algn="just">
              <a:lnSpc>
                <a:spcPct val="120000"/>
              </a:lnSpc>
            </a:pPr>
            <a:r>
              <a:rPr lang="sr-Cyrl-RS" sz="7200" dirty="0" smtClean="0"/>
              <a:t>Наставити са акцијом контроле промета дрвета током читаве године, а нарочито у периоду када је промет појачан (јесен), приликом ових контрола контролисати и вођење евиденције дрвета стављеног у промет,</a:t>
            </a:r>
          </a:p>
          <a:p>
            <a:pPr algn="just">
              <a:lnSpc>
                <a:spcPct val="120000"/>
              </a:lnSpc>
            </a:pPr>
            <a:r>
              <a:rPr lang="sr-Cyrl-RS" sz="7200" dirty="0" smtClean="0"/>
              <a:t>Вршити контроле сечишта нарочито у одељењима где је рађена оплодна сеча и у састојинама старијим од 2/3 опходње у којима је вршена прореда,</a:t>
            </a:r>
          </a:p>
          <a:p>
            <a:pPr algn="just">
              <a:lnSpc>
                <a:spcPct val="120000"/>
              </a:lnSpc>
            </a:pPr>
            <a:r>
              <a:rPr lang="sr-Cyrl-RS" sz="7200" dirty="0" smtClean="0"/>
              <a:t>Наставити са редовним контролама </a:t>
            </a:r>
            <a:r>
              <a:rPr lang="sr-Cyrl-CS" sz="7200" dirty="0"/>
              <a:t>у зависности</a:t>
            </a:r>
            <a:r>
              <a:rPr lang="sr-Cyrl-CS" sz="7200" b="1" dirty="0"/>
              <a:t> </a:t>
            </a:r>
            <a:r>
              <a:rPr lang="sr-Cyrl-CS" sz="7200" dirty="0"/>
              <a:t>од</a:t>
            </a:r>
            <a:r>
              <a:rPr lang="sr-Cyrl-CS" sz="7200" b="1" dirty="0"/>
              <a:t> </a:t>
            </a:r>
            <a:r>
              <a:rPr lang="sr-Cyrl-CS" sz="7200" dirty="0"/>
              <a:t>активности које се врше у </a:t>
            </a:r>
            <a:r>
              <a:rPr lang="sr-Cyrl-CS" sz="7200" dirty="0" smtClean="0"/>
              <a:t>одређено доба </a:t>
            </a:r>
            <a:r>
              <a:rPr lang="sr-Cyrl-CS" sz="7200" dirty="0"/>
              <a:t>године </a:t>
            </a:r>
            <a:r>
              <a:rPr lang="sr-Cyrl-CS" sz="7200" dirty="0" smtClean="0"/>
              <a:t>(</a:t>
            </a:r>
            <a:r>
              <a:rPr lang="sr-Cyrl-RS" sz="7200" dirty="0" smtClean="0"/>
              <a:t>контрола годишњих планова газдовања ловиштем, </a:t>
            </a:r>
            <a:r>
              <a:rPr lang="sr-Cyrl-CS" sz="7200" dirty="0" smtClean="0"/>
              <a:t>контрола </a:t>
            </a:r>
            <a:r>
              <a:rPr lang="sr-Cyrl-CS" sz="7200" dirty="0"/>
              <a:t>лова по правилнику о ловостају дивљачи, издавање уверења за репродуктивни материјал шумског дрвећа у пролеће и јесен, контрола </a:t>
            </a:r>
            <a:r>
              <a:rPr lang="sr-Cyrl-CS" sz="7200" dirty="0" smtClean="0"/>
              <a:t>дознаке, </a:t>
            </a:r>
            <a:r>
              <a:rPr lang="sr-Cyrl-CS" sz="7200" dirty="0"/>
              <a:t>преглед сечишта код оплодних сеча у време мировања вегетације и сл</a:t>
            </a:r>
            <a:r>
              <a:rPr lang="sr-Cyrl-CS" sz="7200" dirty="0" smtClean="0"/>
              <a:t>.),</a:t>
            </a:r>
          </a:p>
          <a:p>
            <a:pPr algn="just">
              <a:lnSpc>
                <a:spcPct val="120000"/>
              </a:lnSpc>
            </a:pPr>
            <a:r>
              <a:rPr lang="sr-Cyrl-CS" sz="7200" dirty="0" smtClean="0"/>
              <a:t>Наставити са акцијским контролама,  </a:t>
            </a:r>
          </a:p>
          <a:p>
            <a:pPr algn="just">
              <a:lnSpc>
                <a:spcPct val="120000"/>
              </a:lnSpc>
            </a:pPr>
            <a:r>
              <a:rPr lang="sr-Cyrl-CS" sz="7200" dirty="0" smtClean="0"/>
              <a:t>Вршити контроле лова и промета дрвета и у нерадне дане (субота, недеља),</a:t>
            </a:r>
          </a:p>
          <a:p>
            <a:pPr algn="just">
              <a:lnSpc>
                <a:spcPct val="120000"/>
              </a:lnSpc>
            </a:pPr>
            <a:r>
              <a:rPr lang="sr-Cyrl-CS" sz="7200" dirty="0" smtClean="0"/>
              <a:t>До 20.01.2020. треба доставити извештаје о поднетим и решеним пријавама у 2017., 2018. и 2019. години, како би имали јасан преглед динамике решавања пријава, </a:t>
            </a:r>
          </a:p>
          <a:p>
            <a:pPr>
              <a:lnSpc>
                <a:spcPct val="120000"/>
              </a:lnSpc>
            </a:pPr>
            <a:r>
              <a:rPr lang="sr-Cyrl-CS" sz="7200" dirty="0" smtClean="0"/>
              <a:t>Планирана је опреме за инспекторе</a:t>
            </a:r>
            <a:r>
              <a:rPr lang="sr-Cyrl-CS" sz="7200" dirty="0"/>
              <a:t>,</a:t>
            </a:r>
            <a:endParaRPr lang="sr-Cyrl-CS" sz="7200" dirty="0" smtClean="0"/>
          </a:p>
          <a:p>
            <a:pPr>
              <a:lnSpc>
                <a:spcPct val="120000"/>
              </a:lnSpc>
            </a:pPr>
            <a:r>
              <a:rPr lang="sr-Cyrl-CS" sz="7200" dirty="0" smtClean="0"/>
              <a:t>Планира се обука инспектора за коришћење програмског софтвера Е-инспектор,</a:t>
            </a:r>
          </a:p>
          <a:p>
            <a:pPr>
              <a:lnSpc>
                <a:spcPct val="120000"/>
              </a:lnSpc>
            </a:pPr>
            <a:r>
              <a:rPr lang="sr-Cyrl-CS" sz="7200" dirty="0" smtClean="0"/>
              <a:t>У складу са </a:t>
            </a:r>
            <a:r>
              <a:rPr lang="sr-Cyrl-RS" sz="7200" dirty="0" smtClean="0"/>
              <a:t>Законом о инспекцијском надзору и Правилником </a:t>
            </a:r>
            <a:r>
              <a:rPr lang="sr-Cyrl-RS" sz="7200" dirty="0"/>
              <a:t>о облику и начину </a:t>
            </a:r>
            <a:r>
              <a:rPr lang="sr-Cyrl-RS" sz="7200" dirty="0" smtClean="0"/>
              <a:t>вршења </a:t>
            </a:r>
            <a:r>
              <a:rPr lang="sr-Cyrl-RS" sz="7200" dirty="0"/>
              <a:t>унутрашње контроле инспекције у области шумарства и </a:t>
            </a:r>
            <a:r>
              <a:rPr lang="sr-Cyrl-RS" sz="7200" dirty="0" smtClean="0"/>
              <a:t>ловства, треба планирати контролу рада инспектора у 2020. години.</a:t>
            </a:r>
            <a:r>
              <a:rPr lang="sr-Cyrl-CS" sz="72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Cyrl-CS" sz="8000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884</Words>
  <Application>Microsoft Office PowerPoint</Application>
  <PresentationFormat>Widescreen</PresentationFormat>
  <Paragraphs>205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     Извештај о раду за 2019. годину и план рада за 2020. годину за Одељење шумарске и ловне инспекције </vt:lpstr>
      <vt:lpstr>                    Активности у 2019. години </vt:lpstr>
      <vt:lpstr>Преглед рада инспекције по одсецима за првих једанаест месеци 2019. године </vt:lpstr>
      <vt:lpstr>        -       -Укупан план за првих једанаест месеци 2019. године који је износио 3.781 контрола, је пребачен је за 33 %.  -Укупан број извршених контрола 5.020, по врсти инспекцијског надзира распоређен је на следећи начин:  - Редован инспекцијски надзор 885 контроле или 17,63 %  - Ванредан инспекцијски надзор 2.271 контроле или 45,24 %,  - Контролни инспкцијски надзор 61 контрола или 1,21 %,  - Допунски инспекцијски надзор 3 контрола или 0,06 % и  - Службене саветодавне посете 1.800  или 35,86 %  - У 2019. години, на основу месечних извештаја укупно је решено 1425  прекршајних пријава за које су изречене казне у износу од 14.509.072 динара и трајно је одузето 6051 м3 дрвета. - Укупна количина привремено одузетог дрвета у односу на исти период 2018. године је мања за 15 % или 1605 м3. Ово смaњење се углавном односи на привремено одузето дрво у сецишту, док је у контролама промета у које улазе и контроле пилана и стоваришта, привремено одузето 6702 м3 што је за 4 % или 295 м3 мање него у 2018.            </vt:lpstr>
      <vt:lpstr>Преглед извршених контрола промета  дрвета    закључно са новембром 2019. године</vt:lpstr>
      <vt:lpstr>                NAKNADA ZA KORIŠĆENJE DRVETA              RAČUN  840-741596843-47 (до 19.12.2109.)</vt:lpstr>
      <vt:lpstr>ПРЕГЛЕД ПОДНЕТИХ И РЕШЕНИХ ПРИЈАВА И ОДУЗЕТИХ ПРОИЗВОДА (ДРВЕТА) ЗА   2017. , 2018. и 2019. ГОДИНУ  -ПРЕГЛЕД АЖУРИРАН СА КРAЈЕМ СЕПТЕМБРА 2019. ГОДИНЕ-</vt:lpstr>
      <vt:lpstr>План рада за 2020. (број контрола)</vt:lpstr>
      <vt:lpstr>Планиране активности у 2020. години</vt:lpstr>
      <vt:lpstr>Проблеми у раду</vt:lpstr>
      <vt:lpstr>      ХВАЛА НА ПАЖЊИ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Извештај и план рада шумарске и ловне инспекције</dc:title>
  <dc:creator>zvijezdan</dc:creator>
  <cp:lastModifiedBy>Ljiljana Sovilj</cp:lastModifiedBy>
  <cp:revision>144</cp:revision>
  <dcterms:created xsi:type="dcterms:W3CDTF">2016-12-06T08:50:13Z</dcterms:created>
  <dcterms:modified xsi:type="dcterms:W3CDTF">2019-12-30T08:34:34Z</dcterms:modified>
</cp:coreProperties>
</file>