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1" r:id="rId3"/>
    <p:sldId id="257" r:id="rId4"/>
    <p:sldId id="259" r:id="rId5"/>
    <p:sldId id="256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800"/>
              <a:t>Forest cover </a:t>
            </a:r>
            <a:r>
              <a:rPr lang="en-US" sz="1800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401212654169441E-2"/>
          <c:y val="0.14867115465231259"/>
          <c:w val="0.89823359132423197"/>
          <c:h val="0.7645354452385551"/>
        </c:manualLayout>
      </c:layout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B-43BD-8D8D-D25B7DF842E9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B-43BD-8D8D-D25B7DF842E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B-43BD-8D8D-D25B7DF842E9}"/>
              </c:ext>
            </c:extLst>
          </c:dPt>
          <c:dLbls>
            <c:dLbl>
              <c:idx val="1"/>
              <c:layout>
                <c:manualLayout>
                  <c:x val="-1.584158415841589E-2"/>
                  <c:y val="4.700854700854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9B-43BD-8D8D-D25B7DF842E9}"/>
                </c:ext>
              </c:extLst>
            </c:dLbl>
            <c:dLbl>
              <c:idx val="2"/>
              <c:layout>
                <c:manualLayout>
                  <c:x val="-2.6402640264026403E-2"/>
                  <c:y val="-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9B-43BD-8D8D-D25B7DF842E9}"/>
                </c:ext>
              </c:extLst>
            </c:dLbl>
            <c:dLbl>
              <c:idx val="3"/>
              <c:layout>
                <c:manualLayout>
                  <c:x val="-2.112211221122122E-2"/>
                  <c:y val="-5.128205128205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9B-43BD-8D8D-D25B7DF842E9}"/>
                </c:ext>
              </c:extLst>
            </c:dLbl>
            <c:dLbl>
              <c:idx val="4"/>
              <c:layout>
                <c:manualLayout>
                  <c:x val="-2.640264026402640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9B-43BD-8D8D-D25B7DF84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XVIII</c:v>
                </c:pt>
                <c:pt idx="1">
                  <c:v>1938</c:v>
                </c:pt>
                <c:pt idx="2">
                  <c:v>2009 (NFI)</c:v>
                </c:pt>
                <c:pt idx="3">
                  <c:v>2022</c:v>
                </c:pt>
                <c:pt idx="4">
                  <c:v>GOAL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 formatCode="0.0">
                  <c:v>75</c:v>
                </c:pt>
                <c:pt idx="1">
                  <c:v>17.600000000000001</c:v>
                </c:pt>
                <c:pt idx="2">
                  <c:v>29.1</c:v>
                </c:pt>
                <c:pt idx="3" formatCode="0.0">
                  <c:v>39</c:v>
                </c:pt>
                <c:pt idx="4">
                  <c:v>41.4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9B-43BD-8D8D-D25B7DF84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0161648"/>
        <c:axId val="1680172048"/>
      </c:lineChart>
      <c:catAx>
        <c:axId val="168016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172048"/>
        <c:crosses val="autoZero"/>
        <c:auto val="1"/>
        <c:lblAlgn val="ctr"/>
        <c:lblOffset val="100"/>
        <c:noMultiLvlLbl val="0"/>
      </c:catAx>
      <c:valAx>
        <c:axId val="168017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16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3566-D228-4C25-8A65-A3FF50B1698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99D17-5B7C-44AE-879E-E5DDE525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187A-FB33-4C56-80D2-CEDB9A006A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187A-FB33-4C56-80D2-CEDB9A006A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5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99D17-5B7C-44AE-879E-E5DDE525E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5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3A408-6044-49CE-BC4C-E5372C0F27B7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5605-0024-4C85-A479-4E85261D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emf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840" y="862149"/>
            <a:ext cx="10515600" cy="450905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sr-Cyrl-RS" sz="4000" b="1" dirty="0" smtClean="0"/>
              <a:t>Forests </a:t>
            </a:r>
            <a:r>
              <a:rPr lang="sr-Cyrl-RS" sz="4000" b="1" dirty="0"/>
              <a:t>and forest management in Serbia – challenges and </a:t>
            </a:r>
            <a:r>
              <a:rPr lang="sr-Cyrl-RS" sz="4000" b="1" dirty="0" smtClean="0"/>
              <a:t>perspectives</a:t>
            </a:r>
            <a:endParaRPr lang="sr-Latn-RS" sz="4000" b="1" dirty="0" smtClean="0"/>
          </a:p>
          <a:p>
            <a:pPr marL="0" indent="0" algn="ctr">
              <a:buNone/>
            </a:pPr>
            <a:endParaRPr lang="sr-Latn-RS" dirty="0" smtClean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r>
              <a:rPr lang="en-US" dirty="0" smtClean="0"/>
              <a:t>Sa</a:t>
            </a:r>
            <a:r>
              <a:rPr lang="sr-Latn-RS" dirty="0" smtClean="0"/>
              <a:t>ša Stamatović, Acting director</a:t>
            </a:r>
          </a:p>
          <a:p>
            <a:pPr marL="0" indent="0" algn="ctr">
              <a:buNone/>
            </a:pPr>
            <a:r>
              <a:rPr lang="sr-Latn-RS" dirty="0" smtClean="0"/>
              <a:t>Directorate of Forests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3829" y="5640309"/>
            <a:ext cx="620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Belgrade, </a:t>
            </a:r>
          </a:p>
          <a:p>
            <a:pPr algn="ctr"/>
            <a:r>
              <a:rPr lang="sr-Latn-RS" dirty="0" smtClean="0"/>
              <a:t>June 22, 2021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4616" r="1426" b="12301"/>
          <a:stretch/>
        </p:blipFill>
        <p:spPr>
          <a:xfrm>
            <a:off x="946840" y="0"/>
            <a:ext cx="10554788" cy="9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808" y="1087151"/>
            <a:ext cx="10749793" cy="631210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/>
              <a:t>Ecosystem services / functions and modern forestry</a:t>
            </a:r>
            <a:endParaRPr lang="de-DE" sz="3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0" y="1780049"/>
            <a:ext cx="6210989" cy="383289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330" y="5267460"/>
            <a:ext cx="1426127" cy="1048168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W</a:t>
            </a:r>
            <a:r>
              <a:rPr lang="de-DE" sz="2000" b="1" dirty="0" smtClean="0">
                <a:solidFill>
                  <a:schemeClr val="tx1"/>
                </a:solidFill>
              </a:rPr>
              <a:t>ood production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>
                <a:solidFill>
                  <a:schemeClr val="tx1"/>
                </a:solidFill>
              </a:rPr>
              <a:t>fresh </a:t>
            </a:r>
            <a:r>
              <a:rPr lang="de-DE" sz="1800" dirty="0" smtClean="0">
                <a:solidFill>
                  <a:schemeClr val="tx1"/>
                </a:solidFill>
              </a:rPr>
              <a:t>water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531824" y="5299198"/>
            <a:ext cx="1716277" cy="1070955"/>
          </a:xfrm>
          <a:prstGeom prst="rect">
            <a:avLst/>
          </a:prstGeom>
          <a:solidFill>
            <a:srgbClr val="FFFFCC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b="1" dirty="0" smtClean="0">
                <a:solidFill>
                  <a:schemeClr val="tx1"/>
                </a:solidFill>
              </a:rPr>
              <a:t>Biodiversity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  <a:r>
              <a:rPr lang="de-DE" sz="2000" dirty="0" smtClean="0">
                <a:solidFill>
                  <a:schemeClr val="tx1"/>
                </a:solidFill>
              </a:rPr>
              <a:t> habitats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5192987" y="5299198"/>
            <a:ext cx="1364296" cy="1131717"/>
          </a:xfrm>
          <a:prstGeom prst="rect">
            <a:avLst/>
          </a:prstGeom>
          <a:solidFill>
            <a:srgbClr val="FFFFCC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 smtClean="0">
                <a:solidFill>
                  <a:schemeClr val="tx1"/>
                </a:solidFill>
              </a:rPr>
              <a:t>Tourism, recreation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1778457" y="5263604"/>
            <a:ext cx="1753367" cy="1131718"/>
          </a:xfrm>
          <a:prstGeom prst="rect">
            <a:avLst/>
          </a:prstGeom>
          <a:solidFill>
            <a:srgbClr val="FFFFCC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2000" dirty="0" smtClean="0">
                <a:solidFill>
                  <a:schemeClr val="tx1"/>
                </a:solidFill>
              </a:rPr>
              <a:t>Fighting </a:t>
            </a:r>
            <a:r>
              <a:rPr lang="de-DE" sz="2000" b="1" dirty="0" smtClean="0">
                <a:solidFill>
                  <a:schemeClr val="tx1"/>
                </a:solidFill>
              </a:rPr>
              <a:t>c</a:t>
            </a:r>
            <a:r>
              <a:rPr lang="en-US" sz="2000" b="1" dirty="0" err="1" smtClean="0">
                <a:solidFill>
                  <a:schemeClr val="tx1"/>
                </a:solidFill>
              </a:rPr>
              <a:t>limate</a:t>
            </a:r>
            <a:r>
              <a:rPr lang="en-US" sz="2000" b="1" dirty="0" smtClean="0">
                <a:solidFill>
                  <a:schemeClr val="tx1"/>
                </a:solidFill>
              </a:rPr>
              <a:t> change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>
                <a:solidFill>
                  <a:schemeClr val="tx1"/>
                </a:solidFill>
              </a:rPr>
              <a:t>Carbon </a:t>
            </a:r>
            <a:r>
              <a:rPr lang="de-DE" sz="2000" dirty="0" err="1">
                <a:solidFill>
                  <a:schemeClr val="tx1"/>
                </a:solidFill>
              </a:rPr>
              <a:t>sequestration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9" name="Gruppieren 1"/>
          <p:cNvGrpSpPr/>
          <p:nvPr/>
        </p:nvGrpSpPr>
        <p:grpSpPr>
          <a:xfrm>
            <a:off x="6909264" y="1780049"/>
            <a:ext cx="4896770" cy="4820634"/>
            <a:chOff x="5796045" y="1474102"/>
            <a:chExt cx="6272832" cy="547843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51954"/>
            <a:stretch/>
          </p:blipFill>
          <p:spPr bwMode="auto">
            <a:xfrm>
              <a:off x="6385333" y="1955215"/>
              <a:ext cx="5041751" cy="406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Donut 10"/>
            <p:cNvSpPr/>
            <p:nvPr/>
          </p:nvSpPr>
          <p:spPr>
            <a:xfrm>
              <a:off x="5796045" y="1474102"/>
              <a:ext cx="6272832" cy="5478437"/>
            </a:xfrm>
            <a:prstGeom prst="donut">
              <a:avLst>
                <a:gd name="adj" fmla="val 9207"/>
              </a:avLst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Donut 11"/>
            <p:cNvSpPr/>
            <p:nvPr/>
          </p:nvSpPr>
          <p:spPr>
            <a:xfrm>
              <a:off x="6255203" y="1988866"/>
              <a:ext cx="5354516" cy="4448907"/>
            </a:xfrm>
            <a:prstGeom prst="donut">
              <a:avLst>
                <a:gd name="adj" fmla="val 574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713635" y="2372636"/>
              <a:ext cx="457200" cy="378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279260">
              <a:off x="6257953" y="4216654"/>
              <a:ext cx="715500" cy="6109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025666">
              <a:off x="6277920" y="2842882"/>
              <a:ext cx="675567" cy="57688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9559411" y="2058707"/>
              <a:ext cx="542591" cy="4633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093720" y="5035172"/>
              <a:ext cx="1055880" cy="9016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334643" y="2019079"/>
              <a:ext cx="1099038" cy="20599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Forestry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87461" y="1495276"/>
              <a:ext cx="1037493" cy="334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Society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067350">
              <a:off x="9470368" y="5350357"/>
              <a:ext cx="1055880" cy="90165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4616" r="1426" b="12301"/>
          <a:stretch/>
        </p:blipFill>
        <p:spPr>
          <a:xfrm>
            <a:off x="1267484" y="59470"/>
            <a:ext cx="9432685" cy="8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21" y="1165723"/>
            <a:ext cx="11098634" cy="574667"/>
          </a:xfrm>
        </p:spPr>
        <p:txBody>
          <a:bodyPr>
            <a:noAutofit/>
          </a:bodyPr>
          <a:lstStyle/>
          <a:p>
            <a:pPr algn="ctr"/>
            <a:r>
              <a:rPr lang="sr-Latn-RS" sz="3600" b="1" dirty="0" smtClean="0"/>
              <a:t>SERBIAN NATIONAL FOREST PROGRAM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54" y="1928423"/>
            <a:ext cx="3480825" cy="363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969" y="1774261"/>
            <a:ext cx="3756204" cy="37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8653" y="6031728"/>
            <a:ext cx="959700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 process starts all phases start</a:t>
            </a:r>
            <a:endParaRPr lang="sr-Latn-C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879" y="1785257"/>
            <a:ext cx="3749879" cy="394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4616" r="1426" b="12301"/>
          <a:stretch/>
        </p:blipFill>
        <p:spPr>
          <a:xfrm>
            <a:off x="1267484" y="59470"/>
            <a:ext cx="9432685" cy="8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0" y="1016622"/>
            <a:ext cx="11375472" cy="83356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b="1" dirty="0" smtClean="0"/>
              <a:t>Forests </a:t>
            </a:r>
            <a:r>
              <a:rPr lang="de-DE" sz="3600" b="1" dirty="0"/>
              <a:t>and </a:t>
            </a:r>
            <a:r>
              <a:rPr lang="de-DE" sz="3600" b="1" dirty="0" smtClean="0"/>
              <a:t>forest</a:t>
            </a:r>
            <a:r>
              <a:rPr lang="sr-Latn-RS" sz="3600" b="1" dirty="0" smtClean="0"/>
              <a:t>ry</a:t>
            </a:r>
            <a:r>
              <a:rPr lang="de-DE" sz="3600" b="1" dirty="0" smtClean="0"/>
              <a:t> </a:t>
            </a:r>
            <a:r>
              <a:rPr lang="de-DE" sz="3600" b="1" dirty="0"/>
              <a:t>sector in Serbia – resource with potentials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01786" y="1875582"/>
            <a:ext cx="5409305" cy="4244916"/>
            <a:chOff x="1737494" y="1325970"/>
            <a:chExt cx="9153484" cy="5007718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494" y="1325970"/>
              <a:ext cx="9153484" cy="5007718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7494" y="1883888"/>
              <a:ext cx="2351774" cy="993536"/>
            </a:xfrm>
            <a:prstGeom prst="rect">
              <a:avLst/>
            </a:prstGeom>
          </p:spPr>
        </p:pic>
        <p:pic>
          <p:nvPicPr>
            <p:cNvPr id="8" name="Picture 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494" y="2877424"/>
              <a:ext cx="2351774" cy="1057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"/>
            <p:cNvPicPr>
              <a:picLocks noChangeAspect="1"/>
            </p:cNvPicPr>
            <p:nvPr/>
          </p:nvPicPr>
          <p:blipFill rotWithShape="1">
            <a:blip r:embed="rId6" cstate="print"/>
            <a:srcRect t="19467"/>
            <a:stretch/>
          </p:blipFill>
          <p:spPr>
            <a:xfrm>
              <a:off x="1737494" y="3934613"/>
              <a:ext cx="2351774" cy="960845"/>
            </a:xfrm>
            <a:prstGeom prst="rect">
              <a:avLst/>
            </a:prstGeom>
          </p:spPr>
        </p:pic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98733"/>
              </p:ext>
            </p:extLst>
          </p:nvPr>
        </p:nvGraphicFramePr>
        <p:xfrm>
          <a:off x="562062" y="2211977"/>
          <a:ext cx="4676024" cy="327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562062" y="6199464"/>
            <a:ext cx="11453037" cy="41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State of forests is </a:t>
            </a:r>
            <a:r>
              <a:rPr lang="en-US" dirty="0">
                <a:solidFill>
                  <a:schemeClr val="tx1"/>
                </a:solidFill>
              </a:rPr>
              <a:t>mirror pictures</a:t>
            </a:r>
            <a:r>
              <a:rPr lang="sr-Latn-RS" dirty="0">
                <a:solidFill>
                  <a:schemeClr val="tx1"/>
                </a:solidFill>
              </a:rPr>
              <a:t> of country</a:t>
            </a:r>
            <a:r>
              <a:rPr lang="en-US" dirty="0">
                <a:solidFill>
                  <a:schemeClr val="tx1"/>
                </a:solidFill>
              </a:rPr>
              <a:t>’s </a:t>
            </a:r>
            <a:r>
              <a:rPr lang="sr-Latn-RS" dirty="0">
                <a:solidFill>
                  <a:schemeClr val="tx1"/>
                </a:solidFill>
              </a:rPr>
              <a:t>economic, social and historical circumstances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4616" r="1426" b="12301"/>
          <a:stretch/>
        </p:blipFill>
        <p:spPr>
          <a:xfrm>
            <a:off x="1267484" y="59470"/>
            <a:ext cx="9432685" cy="8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865903" y="202077"/>
            <a:ext cx="8922421" cy="5465251"/>
            <a:chOff x="1295467" y="692697"/>
            <a:chExt cx="9697077" cy="5483269"/>
          </a:xfrm>
        </p:grpSpPr>
        <p:cxnSp>
          <p:nvCxnSpPr>
            <p:cNvPr id="31" name="Gerade Verbindung 30"/>
            <p:cNvCxnSpPr/>
            <p:nvPr/>
          </p:nvCxnSpPr>
          <p:spPr>
            <a:xfrm>
              <a:off x="6228463" y="4371183"/>
              <a:ext cx="24003" cy="1803430"/>
            </a:xfrm>
            <a:prstGeom prst="line">
              <a:avLst/>
            </a:prstGeom>
            <a:ln w="19050">
              <a:prstDash val="lgDash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/>
            <p:cNvSpPr/>
            <p:nvPr/>
          </p:nvSpPr>
          <p:spPr>
            <a:xfrm>
              <a:off x="4270094" y="5448094"/>
              <a:ext cx="3744416" cy="36004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On non-forest land</a:t>
              </a:r>
              <a:r>
                <a:rPr lang="sr-Cyrl-RS" sz="1400" dirty="0" smtClean="0">
                  <a:solidFill>
                    <a:prstClr val="black"/>
                  </a:solidFill>
                </a:rPr>
                <a:t> </a:t>
              </a:r>
              <a:r>
                <a:rPr lang="de-DE" sz="1400" dirty="0" smtClean="0">
                  <a:solidFill>
                    <a:prstClr val="black"/>
                  </a:solidFill>
                </a:rPr>
                <a:t>(</a:t>
              </a:r>
              <a:r>
                <a:rPr lang="en-US" sz="1400" dirty="0" smtClean="0">
                  <a:solidFill>
                    <a:prstClr val="black"/>
                  </a:solidFill>
                </a:rPr>
                <a:t>bush, </a:t>
              </a:r>
              <a:r>
                <a:rPr lang="en-US" sz="1400" dirty="0" err="1" smtClean="0">
                  <a:solidFill>
                    <a:prstClr val="black"/>
                  </a:solidFill>
                </a:rPr>
                <a:t>etc</a:t>
              </a:r>
              <a:r>
                <a:rPr lang="sr-Cyrl-RS" sz="1400" dirty="0" smtClean="0">
                  <a:solidFill>
                    <a:prstClr val="black"/>
                  </a:solidFill>
                </a:rPr>
                <a:t>.</a:t>
              </a:r>
              <a:r>
                <a:rPr lang="de-DE" sz="1400" dirty="0">
                  <a:solidFill>
                    <a:prstClr val="black"/>
                  </a:solidFill>
                </a:rPr>
                <a:t>)</a:t>
              </a:r>
            </a:p>
          </p:txBody>
        </p:sp>
        <p:cxnSp>
          <p:nvCxnSpPr>
            <p:cNvPr id="20" name="Gerade Verbindung 19"/>
            <p:cNvCxnSpPr/>
            <p:nvPr/>
          </p:nvCxnSpPr>
          <p:spPr>
            <a:xfrm flipH="1" flipV="1">
              <a:off x="1295467" y="692697"/>
              <a:ext cx="9697077" cy="5472113"/>
            </a:xfrm>
            <a:prstGeom prst="line">
              <a:avLst/>
            </a:prstGeom>
            <a:ln w="1905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1295467" y="692697"/>
              <a:ext cx="9697077" cy="5472113"/>
            </a:xfrm>
            <a:prstGeom prst="line">
              <a:avLst/>
            </a:prstGeom>
            <a:ln w="19050"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bgerundetes Rechteck 9"/>
            <p:cNvSpPr/>
            <p:nvPr/>
          </p:nvSpPr>
          <p:spPr>
            <a:xfrm>
              <a:off x="2455225" y="3529210"/>
              <a:ext cx="1920213" cy="64484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Intensive and timely tending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7962974" y="3734752"/>
              <a:ext cx="1920213" cy="37309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Mainly beach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sp>
          <p:nvSpPr>
            <p:cNvPr id="51" name="Abgerundetes Rechteck 50"/>
            <p:cNvSpPr/>
            <p:nvPr/>
          </p:nvSpPr>
          <p:spPr>
            <a:xfrm>
              <a:off x="3621695" y="914640"/>
              <a:ext cx="1920213" cy="64484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Conversion to high forests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6765146" y="911243"/>
              <a:ext cx="1920213" cy="64484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Improved management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1295467" y="694521"/>
              <a:ext cx="9697077" cy="5481445"/>
              <a:chOff x="1295467" y="692696"/>
              <a:chExt cx="9697077" cy="5616624"/>
            </a:xfrm>
          </p:grpSpPr>
          <p:sp>
            <p:nvSpPr>
              <p:cNvPr id="16" name="Rechteck 15"/>
              <p:cNvSpPr/>
              <p:nvPr/>
            </p:nvSpPr>
            <p:spPr>
              <a:xfrm>
                <a:off x="1295467" y="692696"/>
                <a:ext cx="9697077" cy="5616624"/>
              </a:xfrm>
              <a:prstGeom prst="rect">
                <a:avLst/>
              </a:prstGeom>
              <a:ln w="12700">
                <a:solidFill>
                  <a:schemeClr val="accent1"/>
                </a:solidFill>
              </a:ln>
            </p:spPr>
          </p:sp>
          <p:sp>
            <p:nvSpPr>
              <p:cNvPr id="18" name="Freihandform 17"/>
              <p:cNvSpPr/>
              <p:nvPr/>
            </p:nvSpPr>
            <p:spPr>
              <a:xfrm rot="5385269">
                <a:off x="6038391" y="2331297"/>
                <a:ext cx="211228" cy="540111"/>
              </a:xfrm>
              <a:custGeom>
                <a:avLst/>
                <a:gdLst>
                  <a:gd name="connsiteX0" fmla="*/ 0 w 211228"/>
                  <a:gd name="connsiteY0" fmla="*/ 108022 h 540110"/>
                  <a:gd name="connsiteX1" fmla="*/ 105614 w 211228"/>
                  <a:gd name="connsiteY1" fmla="*/ 108022 h 540110"/>
                  <a:gd name="connsiteX2" fmla="*/ 105614 w 211228"/>
                  <a:gd name="connsiteY2" fmla="*/ 0 h 540110"/>
                  <a:gd name="connsiteX3" fmla="*/ 211228 w 211228"/>
                  <a:gd name="connsiteY3" fmla="*/ 270055 h 540110"/>
                  <a:gd name="connsiteX4" fmla="*/ 105614 w 211228"/>
                  <a:gd name="connsiteY4" fmla="*/ 540110 h 540110"/>
                  <a:gd name="connsiteX5" fmla="*/ 105614 w 211228"/>
                  <a:gd name="connsiteY5" fmla="*/ 432088 h 540110"/>
                  <a:gd name="connsiteX6" fmla="*/ 0 w 211228"/>
                  <a:gd name="connsiteY6" fmla="*/ 432088 h 540110"/>
                  <a:gd name="connsiteX7" fmla="*/ 0 w 211228"/>
                  <a:gd name="connsiteY7" fmla="*/ 108022 h 54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228" h="540110">
                    <a:moveTo>
                      <a:pt x="211227" y="432088"/>
                    </a:moveTo>
                    <a:lnTo>
                      <a:pt x="105614" y="432088"/>
                    </a:lnTo>
                    <a:lnTo>
                      <a:pt x="105614" y="540110"/>
                    </a:lnTo>
                    <a:lnTo>
                      <a:pt x="1" y="270055"/>
                    </a:lnTo>
                    <a:lnTo>
                      <a:pt x="105614" y="0"/>
                    </a:lnTo>
                    <a:lnTo>
                      <a:pt x="105614" y="108022"/>
                    </a:lnTo>
                    <a:lnTo>
                      <a:pt x="211227" y="108022"/>
                    </a:lnTo>
                    <a:lnTo>
                      <a:pt x="211227" y="432088"/>
                    </a:lnTo>
                    <a:close/>
                  </a:path>
                </a:pathLst>
              </a:cu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63368" tIns="108021" rIns="-1" bIns="108023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3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ihandform 18"/>
              <p:cNvSpPr/>
              <p:nvPr/>
            </p:nvSpPr>
            <p:spPr>
              <a:xfrm>
                <a:off x="5204990" y="1103560"/>
                <a:ext cx="1878029" cy="1360140"/>
              </a:xfrm>
              <a:custGeom>
                <a:avLst/>
                <a:gdLst>
                  <a:gd name="connsiteX0" fmla="*/ 0 w 1679615"/>
                  <a:gd name="connsiteY0" fmla="*/ 680070 h 1360140"/>
                  <a:gd name="connsiteX1" fmla="*/ 311297 w 1679615"/>
                  <a:gd name="connsiteY1" fmla="*/ 151559 h 1360140"/>
                  <a:gd name="connsiteX2" fmla="*/ 839809 w 1679615"/>
                  <a:gd name="connsiteY2" fmla="*/ 1 h 1360140"/>
                  <a:gd name="connsiteX3" fmla="*/ 1368321 w 1679615"/>
                  <a:gd name="connsiteY3" fmla="*/ 151560 h 1360140"/>
                  <a:gd name="connsiteX4" fmla="*/ 1679617 w 1679615"/>
                  <a:gd name="connsiteY4" fmla="*/ 680072 h 1360140"/>
                  <a:gd name="connsiteX5" fmla="*/ 1368320 w 1679615"/>
                  <a:gd name="connsiteY5" fmla="*/ 1208584 h 1360140"/>
                  <a:gd name="connsiteX6" fmla="*/ 839808 w 1679615"/>
                  <a:gd name="connsiteY6" fmla="*/ 1360142 h 1360140"/>
                  <a:gd name="connsiteX7" fmla="*/ 311296 w 1679615"/>
                  <a:gd name="connsiteY7" fmla="*/ 1208583 h 1360140"/>
                  <a:gd name="connsiteX8" fmla="*/ 0 w 1679615"/>
                  <a:gd name="connsiteY8" fmla="*/ 680071 h 1360140"/>
                  <a:gd name="connsiteX9" fmla="*/ 0 w 1679615"/>
                  <a:gd name="connsiteY9" fmla="*/ 680070 h 13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615" h="1360140">
                    <a:moveTo>
                      <a:pt x="0" y="680070"/>
                    </a:moveTo>
                    <a:cubicBezTo>
                      <a:pt x="0" y="474892"/>
                      <a:pt x="114392" y="280682"/>
                      <a:pt x="311297" y="151559"/>
                    </a:cubicBezTo>
                    <a:cubicBezTo>
                      <a:pt x="460826" y="53504"/>
                      <a:pt x="647400" y="1"/>
                      <a:pt x="839809" y="1"/>
                    </a:cubicBezTo>
                    <a:cubicBezTo>
                      <a:pt x="1032218" y="1"/>
                      <a:pt x="1218792" y="53504"/>
                      <a:pt x="1368321" y="151560"/>
                    </a:cubicBezTo>
                    <a:cubicBezTo>
                      <a:pt x="1565226" y="280684"/>
                      <a:pt x="1679617" y="474895"/>
                      <a:pt x="1679617" y="680072"/>
                    </a:cubicBezTo>
                    <a:cubicBezTo>
                      <a:pt x="1679617" y="885250"/>
                      <a:pt x="1565226" y="1079460"/>
                      <a:pt x="1368320" y="1208584"/>
                    </a:cubicBezTo>
                    <a:cubicBezTo>
                      <a:pt x="1218791" y="1306640"/>
                      <a:pt x="1032217" y="1360142"/>
                      <a:pt x="839808" y="1360142"/>
                    </a:cubicBezTo>
                    <a:cubicBezTo>
                      <a:pt x="647399" y="1360142"/>
                      <a:pt x="460825" y="1306639"/>
                      <a:pt x="311296" y="1208583"/>
                    </a:cubicBezTo>
                    <a:cubicBezTo>
                      <a:pt x="114391" y="1079460"/>
                      <a:pt x="0" y="885249"/>
                      <a:pt x="0" y="680071"/>
                    </a:cubicBezTo>
                    <a:lnTo>
                      <a:pt x="0" y="68007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245974" tIns="199188" rIns="245974" bIns="199188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Coppice forests</a:t>
                </a:r>
                <a:endParaRPr lang="de-DE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ihandform 20"/>
              <p:cNvSpPr/>
              <p:nvPr/>
            </p:nvSpPr>
            <p:spPr>
              <a:xfrm rot="20990297">
                <a:off x="7399223" y="3169640"/>
                <a:ext cx="188847" cy="540110"/>
              </a:xfrm>
              <a:custGeom>
                <a:avLst/>
                <a:gdLst>
                  <a:gd name="connsiteX0" fmla="*/ 0 w 188847"/>
                  <a:gd name="connsiteY0" fmla="*/ 108022 h 540110"/>
                  <a:gd name="connsiteX1" fmla="*/ 94424 w 188847"/>
                  <a:gd name="connsiteY1" fmla="*/ 108022 h 540110"/>
                  <a:gd name="connsiteX2" fmla="*/ 94424 w 188847"/>
                  <a:gd name="connsiteY2" fmla="*/ 0 h 540110"/>
                  <a:gd name="connsiteX3" fmla="*/ 188847 w 188847"/>
                  <a:gd name="connsiteY3" fmla="*/ 270055 h 540110"/>
                  <a:gd name="connsiteX4" fmla="*/ 94424 w 188847"/>
                  <a:gd name="connsiteY4" fmla="*/ 540110 h 540110"/>
                  <a:gd name="connsiteX5" fmla="*/ 94424 w 188847"/>
                  <a:gd name="connsiteY5" fmla="*/ 432088 h 540110"/>
                  <a:gd name="connsiteX6" fmla="*/ 0 w 188847"/>
                  <a:gd name="connsiteY6" fmla="*/ 432088 h 540110"/>
                  <a:gd name="connsiteX7" fmla="*/ 0 w 188847"/>
                  <a:gd name="connsiteY7" fmla="*/ 108022 h 54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847" h="540110">
                    <a:moveTo>
                      <a:pt x="0" y="108022"/>
                    </a:moveTo>
                    <a:lnTo>
                      <a:pt x="94424" y="108022"/>
                    </a:lnTo>
                    <a:lnTo>
                      <a:pt x="94424" y="0"/>
                    </a:lnTo>
                    <a:lnTo>
                      <a:pt x="188847" y="270055"/>
                    </a:lnTo>
                    <a:lnTo>
                      <a:pt x="94424" y="540110"/>
                    </a:lnTo>
                    <a:lnTo>
                      <a:pt x="94424" y="432088"/>
                    </a:lnTo>
                    <a:lnTo>
                      <a:pt x="0" y="432088"/>
                    </a:lnTo>
                    <a:lnTo>
                      <a:pt x="0" y="108022"/>
                    </a:lnTo>
                    <a:close/>
                  </a:path>
                </a:pathLst>
              </a:cu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-1" tIns="108022" rIns="56654" bIns="108021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3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7623331" y="2506261"/>
                <a:ext cx="1949103" cy="1360140"/>
              </a:xfrm>
              <a:custGeom>
                <a:avLst/>
                <a:gdLst>
                  <a:gd name="connsiteX0" fmla="*/ 0 w 1679615"/>
                  <a:gd name="connsiteY0" fmla="*/ 680070 h 1360140"/>
                  <a:gd name="connsiteX1" fmla="*/ 311297 w 1679615"/>
                  <a:gd name="connsiteY1" fmla="*/ 151559 h 1360140"/>
                  <a:gd name="connsiteX2" fmla="*/ 839809 w 1679615"/>
                  <a:gd name="connsiteY2" fmla="*/ 1 h 1360140"/>
                  <a:gd name="connsiteX3" fmla="*/ 1368321 w 1679615"/>
                  <a:gd name="connsiteY3" fmla="*/ 151560 h 1360140"/>
                  <a:gd name="connsiteX4" fmla="*/ 1679617 w 1679615"/>
                  <a:gd name="connsiteY4" fmla="*/ 680072 h 1360140"/>
                  <a:gd name="connsiteX5" fmla="*/ 1368320 w 1679615"/>
                  <a:gd name="connsiteY5" fmla="*/ 1208584 h 1360140"/>
                  <a:gd name="connsiteX6" fmla="*/ 839808 w 1679615"/>
                  <a:gd name="connsiteY6" fmla="*/ 1360142 h 1360140"/>
                  <a:gd name="connsiteX7" fmla="*/ 311296 w 1679615"/>
                  <a:gd name="connsiteY7" fmla="*/ 1208583 h 1360140"/>
                  <a:gd name="connsiteX8" fmla="*/ 0 w 1679615"/>
                  <a:gd name="connsiteY8" fmla="*/ 680071 h 1360140"/>
                  <a:gd name="connsiteX9" fmla="*/ 0 w 1679615"/>
                  <a:gd name="connsiteY9" fmla="*/ 680070 h 13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615" h="1360140">
                    <a:moveTo>
                      <a:pt x="0" y="680070"/>
                    </a:moveTo>
                    <a:cubicBezTo>
                      <a:pt x="0" y="474892"/>
                      <a:pt x="114392" y="280682"/>
                      <a:pt x="311297" y="151559"/>
                    </a:cubicBezTo>
                    <a:cubicBezTo>
                      <a:pt x="460826" y="53504"/>
                      <a:pt x="647400" y="1"/>
                      <a:pt x="839809" y="1"/>
                    </a:cubicBezTo>
                    <a:cubicBezTo>
                      <a:pt x="1032218" y="1"/>
                      <a:pt x="1218792" y="53504"/>
                      <a:pt x="1368321" y="151560"/>
                    </a:cubicBezTo>
                    <a:cubicBezTo>
                      <a:pt x="1565226" y="280684"/>
                      <a:pt x="1679617" y="474895"/>
                      <a:pt x="1679617" y="680072"/>
                    </a:cubicBezTo>
                    <a:cubicBezTo>
                      <a:pt x="1679617" y="885250"/>
                      <a:pt x="1565226" y="1079460"/>
                      <a:pt x="1368320" y="1208584"/>
                    </a:cubicBezTo>
                    <a:cubicBezTo>
                      <a:pt x="1218791" y="1306640"/>
                      <a:pt x="1032217" y="1360142"/>
                      <a:pt x="839808" y="1360142"/>
                    </a:cubicBezTo>
                    <a:cubicBezTo>
                      <a:pt x="647399" y="1360142"/>
                      <a:pt x="460825" y="1306639"/>
                      <a:pt x="311296" y="1208583"/>
                    </a:cubicBezTo>
                    <a:cubicBezTo>
                      <a:pt x="114391" y="1079460"/>
                      <a:pt x="0" y="885249"/>
                      <a:pt x="0" y="680071"/>
                    </a:cubicBezTo>
                    <a:lnTo>
                      <a:pt x="0" y="68007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245974" tIns="199188" rIns="245974" bIns="199188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err="1" smtClean="0">
                    <a:solidFill>
                      <a:prstClr val="black"/>
                    </a:solidFill>
                  </a:rPr>
                  <a:t>Overmatured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stands</a:t>
                </a:r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ihandform 22"/>
              <p:cNvSpPr/>
              <p:nvPr/>
            </p:nvSpPr>
            <p:spPr>
              <a:xfrm rot="3086597">
                <a:off x="6833488" y="4299760"/>
                <a:ext cx="274226" cy="540110"/>
              </a:xfrm>
              <a:custGeom>
                <a:avLst/>
                <a:gdLst>
                  <a:gd name="connsiteX0" fmla="*/ 0 w 274226"/>
                  <a:gd name="connsiteY0" fmla="*/ 108022 h 540110"/>
                  <a:gd name="connsiteX1" fmla="*/ 137113 w 274226"/>
                  <a:gd name="connsiteY1" fmla="*/ 108022 h 540110"/>
                  <a:gd name="connsiteX2" fmla="*/ 137113 w 274226"/>
                  <a:gd name="connsiteY2" fmla="*/ 0 h 540110"/>
                  <a:gd name="connsiteX3" fmla="*/ 274226 w 274226"/>
                  <a:gd name="connsiteY3" fmla="*/ 270055 h 540110"/>
                  <a:gd name="connsiteX4" fmla="*/ 137113 w 274226"/>
                  <a:gd name="connsiteY4" fmla="*/ 540110 h 540110"/>
                  <a:gd name="connsiteX5" fmla="*/ 137113 w 274226"/>
                  <a:gd name="connsiteY5" fmla="*/ 432088 h 540110"/>
                  <a:gd name="connsiteX6" fmla="*/ 0 w 274226"/>
                  <a:gd name="connsiteY6" fmla="*/ 432088 h 540110"/>
                  <a:gd name="connsiteX7" fmla="*/ 0 w 274226"/>
                  <a:gd name="connsiteY7" fmla="*/ 108022 h 54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226" h="540110">
                    <a:moveTo>
                      <a:pt x="0" y="108022"/>
                    </a:moveTo>
                    <a:lnTo>
                      <a:pt x="137113" y="108022"/>
                    </a:lnTo>
                    <a:lnTo>
                      <a:pt x="137113" y="0"/>
                    </a:lnTo>
                    <a:lnTo>
                      <a:pt x="274226" y="270055"/>
                    </a:lnTo>
                    <a:lnTo>
                      <a:pt x="137113" y="540110"/>
                    </a:lnTo>
                    <a:lnTo>
                      <a:pt x="137113" y="432088"/>
                    </a:lnTo>
                    <a:lnTo>
                      <a:pt x="0" y="432088"/>
                    </a:lnTo>
                    <a:lnTo>
                      <a:pt x="0" y="108022"/>
                    </a:lnTo>
                    <a:close/>
                  </a:path>
                </a:pathLst>
              </a:cu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0" tIns="108021" rIns="82267" bIns="108022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3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ihandform 23"/>
              <p:cNvSpPr/>
              <p:nvPr/>
            </p:nvSpPr>
            <p:spPr>
              <a:xfrm>
                <a:off x="6432063" y="4722847"/>
                <a:ext cx="2239961" cy="1004239"/>
              </a:xfrm>
              <a:custGeom>
                <a:avLst/>
                <a:gdLst>
                  <a:gd name="connsiteX0" fmla="*/ 0 w 1799726"/>
                  <a:gd name="connsiteY0" fmla="*/ 502120 h 1004239"/>
                  <a:gd name="connsiteX1" fmla="*/ 461387 w 1799726"/>
                  <a:gd name="connsiteY1" fmla="*/ 63644 h 1004239"/>
                  <a:gd name="connsiteX2" fmla="*/ 899864 w 1799726"/>
                  <a:gd name="connsiteY2" fmla="*/ 1 h 1004239"/>
                  <a:gd name="connsiteX3" fmla="*/ 1338341 w 1799726"/>
                  <a:gd name="connsiteY3" fmla="*/ 63645 h 1004239"/>
                  <a:gd name="connsiteX4" fmla="*/ 1799726 w 1799726"/>
                  <a:gd name="connsiteY4" fmla="*/ 502123 h 1004239"/>
                  <a:gd name="connsiteX5" fmla="*/ 1338340 w 1799726"/>
                  <a:gd name="connsiteY5" fmla="*/ 940600 h 1004239"/>
                  <a:gd name="connsiteX6" fmla="*/ 899863 w 1799726"/>
                  <a:gd name="connsiteY6" fmla="*/ 1004243 h 1004239"/>
                  <a:gd name="connsiteX7" fmla="*/ 461386 w 1799726"/>
                  <a:gd name="connsiteY7" fmla="*/ 940600 h 1004239"/>
                  <a:gd name="connsiteX8" fmla="*/ 0 w 1799726"/>
                  <a:gd name="connsiteY8" fmla="*/ 502122 h 1004239"/>
                  <a:gd name="connsiteX9" fmla="*/ 0 w 1799726"/>
                  <a:gd name="connsiteY9" fmla="*/ 502120 h 100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9726" h="1004239">
                    <a:moveTo>
                      <a:pt x="0" y="502120"/>
                    </a:moveTo>
                    <a:cubicBezTo>
                      <a:pt x="1" y="320102"/>
                      <a:pt x="176532" y="152336"/>
                      <a:pt x="461387" y="63644"/>
                    </a:cubicBezTo>
                    <a:cubicBezTo>
                      <a:pt x="595426" y="21910"/>
                      <a:pt x="746369" y="1"/>
                      <a:pt x="899864" y="1"/>
                    </a:cubicBezTo>
                    <a:cubicBezTo>
                      <a:pt x="1053359" y="1"/>
                      <a:pt x="1204302" y="21910"/>
                      <a:pt x="1338341" y="63645"/>
                    </a:cubicBezTo>
                    <a:cubicBezTo>
                      <a:pt x="1623196" y="152338"/>
                      <a:pt x="1799727" y="320104"/>
                      <a:pt x="1799726" y="502123"/>
                    </a:cubicBezTo>
                    <a:cubicBezTo>
                      <a:pt x="1799726" y="684142"/>
                      <a:pt x="1623195" y="851908"/>
                      <a:pt x="1338340" y="940600"/>
                    </a:cubicBezTo>
                    <a:cubicBezTo>
                      <a:pt x="1204301" y="982334"/>
                      <a:pt x="1053358" y="1004243"/>
                      <a:pt x="899863" y="1004243"/>
                    </a:cubicBezTo>
                    <a:cubicBezTo>
                      <a:pt x="746368" y="1004243"/>
                      <a:pt x="595425" y="982334"/>
                      <a:pt x="461386" y="940600"/>
                    </a:cubicBezTo>
                    <a:cubicBezTo>
                      <a:pt x="176531" y="851907"/>
                      <a:pt x="0" y="684141"/>
                      <a:pt x="0" y="502122"/>
                    </a:cubicBezTo>
                    <a:lnTo>
                      <a:pt x="0" y="5021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263564" tIns="147067" rIns="263564" bIns="147067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Afforestation</a:t>
                </a:r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ihandform 24"/>
              <p:cNvSpPr/>
              <p:nvPr/>
            </p:nvSpPr>
            <p:spPr>
              <a:xfrm rot="18513403">
                <a:off x="5130179" y="4286165"/>
                <a:ext cx="277962" cy="540111"/>
              </a:xfrm>
              <a:custGeom>
                <a:avLst/>
                <a:gdLst>
                  <a:gd name="connsiteX0" fmla="*/ 0 w 277961"/>
                  <a:gd name="connsiteY0" fmla="*/ 108022 h 540110"/>
                  <a:gd name="connsiteX1" fmla="*/ 138981 w 277961"/>
                  <a:gd name="connsiteY1" fmla="*/ 108022 h 540110"/>
                  <a:gd name="connsiteX2" fmla="*/ 138981 w 277961"/>
                  <a:gd name="connsiteY2" fmla="*/ 0 h 540110"/>
                  <a:gd name="connsiteX3" fmla="*/ 277961 w 277961"/>
                  <a:gd name="connsiteY3" fmla="*/ 270055 h 540110"/>
                  <a:gd name="connsiteX4" fmla="*/ 138981 w 277961"/>
                  <a:gd name="connsiteY4" fmla="*/ 540110 h 540110"/>
                  <a:gd name="connsiteX5" fmla="*/ 138981 w 277961"/>
                  <a:gd name="connsiteY5" fmla="*/ 432088 h 540110"/>
                  <a:gd name="connsiteX6" fmla="*/ 0 w 277961"/>
                  <a:gd name="connsiteY6" fmla="*/ 432088 h 540110"/>
                  <a:gd name="connsiteX7" fmla="*/ 0 w 277961"/>
                  <a:gd name="connsiteY7" fmla="*/ 108022 h 54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961" h="540110">
                    <a:moveTo>
                      <a:pt x="277961" y="432088"/>
                    </a:moveTo>
                    <a:lnTo>
                      <a:pt x="138980" y="432088"/>
                    </a:lnTo>
                    <a:lnTo>
                      <a:pt x="138980" y="540110"/>
                    </a:lnTo>
                    <a:lnTo>
                      <a:pt x="0" y="270055"/>
                    </a:lnTo>
                    <a:lnTo>
                      <a:pt x="138980" y="0"/>
                    </a:lnTo>
                    <a:lnTo>
                      <a:pt x="138980" y="108022"/>
                    </a:lnTo>
                    <a:lnTo>
                      <a:pt x="277961" y="108022"/>
                    </a:lnTo>
                    <a:lnTo>
                      <a:pt x="277961" y="432088"/>
                    </a:lnTo>
                    <a:close/>
                  </a:path>
                </a:pathLst>
              </a:cu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83386" tIns="108022" rIns="2" bIns="108022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3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3850396" y="4694530"/>
                <a:ext cx="1952597" cy="1004239"/>
              </a:xfrm>
              <a:custGeom>
                <a:avLst/>
                <a:gdLst>
                  <a:gd name="connsiteX0" fmla="*/ 0 w 1679615"/>
                  <a:gd name="connsiteY0" fmla="*/ 502120 h 1004239"/>
                  <a:gd name="connsiteX1" fmla="*/ 408846 w 1679615"/>
                  <a:gd name="connsiteY1" fmla="*/ 71157 h 1004239"/>
                  <a:gd name="connsiteX2" fmla="*/ 839809 w 1679615"/>
                  <a:gd name="connsiteY2" fmla="*/ 1 h 1004239"/>
                  <a:gd name="connsiteX3" fmla="*/ 1270773 w 1679615"/>
                  <a:gd name="connsiteY3" fmla="*/ 71158 h 1004239"/>
                  <a:gd name="connsiteX4" fmla="*/ 1679617 w 1679615"/>
                  <a:gd name="connsiteY4" fmla="*/ 502123 h 1004239"/>
                  <a:gd name="connsiteX5" fmla="*/ 1270772 w 1679615"/>
                  <a:gd name="connsiteY5" fmla="*/ 933086 h 1004239"/>
                  <a:gd name="connsiteX6" fmla="*/ 839809 w 1679615"/>
                  <a:gd name="connsiteY6" fmla="*/ 1004243 h 1004239"/>
                  <a:gd name="connsiteX7" fmla="*/ 408845 w 1679615"/>
                  <a:gd name="connsiteY7" fmla="*/ 933086 h 1004239"/>
                  <a:gd name="connsiteX8" fmla="*/ 1 w 1679615"/>
                  <a:gd name="connsiteY8" fmla="*/ 502122 h 1004239"/>
                  <a:gd name="connsiteX9" fmla="*/ 0 w 1679615"/>
                  <a:gd name="connsiteY9" fmla="*/ 502120 h 100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9615" h="1004239">
                    <a:moveTo>
                      <a:pt x="0" y="502120"/>
                    </a:moveTo>
                    <a:cubicBezTo>
                      <a:pt x="1" y="325467"/>
                      <a:pt x="155259" y="161810"/>
                      <a:pt x="408846" y="71157"/>
                    </a:cubicBezTo>
                    <a:cubicBezTo>
                      <a:pt x="539108" y="24591"/>
                      <a:pt x="688040" y="1"/>
                      <a:pt x="839809" y="1"/>
                    </a:cubicBezTo>
                    <a:cubicBezTo>
                      <a:pt x="991578" y="1"/>
                      <a:pt x="1140511" y="24592"/>
                      <a:pt x="1270773" y="71158"/>
                    </a:cubicBezTo>
                    <a:cubicBezTo>
                      <a:pt x="1524360" y="161811"/>
                      <a:pt x="1679618" y="325469"/>
                      <a:pt x="1679617" y="502123"/>
                    </a:cubicBezTo>
                    <a:cubicBezTo>
                      <a:pt x="1679617" y="678776"/>
                      <a:pt x="1524359" y="842434"/>
                      <a:pt x="1270772" y="933086"/>
                    </a:cubicBezTo>
                    <a:cubicBezTo>
                      <a:pt x="1140510" y="979652"/>
                      <a:pt x="991578" y="1004243"/>
                      <a:pt x="839809" y="1004243"/>
                    </a:cubicBezTo>
                    <a:cubicBezTo>
                      <a:pt x="688040" y="1004243"/>
                      <a:pt x="539107" y="979653"/>
                      <a:pt x="408845" y="933086"/>
                    </a:cubicBezTo>
                    <a:cubicBezTo>
                      <a:pt x="155258" y="842433"/>
                      <a:pt x="0" y="678775"/>
                      <a:pt x="1" y="502122"/>
                    </a:cubicBezTo>
                    <a:cubicBezTo>
                      <a:pt x="1" y="502121"/>
                      <a:pt x="0" y="502121"/>
                      <a:pt x="0" y="502120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268834" tIns="169927" rIns="268834" bIns="169927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Fast growing plantations</a:t>
                </a:r>
                <a:endParaRPr lang="de-D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ihandform 26"/>
              <p:cNvSpPr/>
              <p:nvPr/>
            </p:nvSpPr>
            <p:spPr>
              <a:xfrm rot="486151">
                <a:off x="4527795" y="2997321"/>
                <a:ext cx="356798" cy="540111"/>
              </a:xfrm>
              <a:custGeom>
                <a:avLst/>
                <a:gdLst>
                  <a:gd name="connsiteX0" fmla="*/ 0 w 528505"/>
                  <a:gd name="connsiteY0" fmla="*/ 108022 h 540110"/>
                  <a:gd name="connsiteX1" fmla="*/ 264253 w 528505"/>
                  <a:gd name="connsiteY1" fmla="*/ 108022 h 540110"/>
                  <a:gd name="connsiteX2" fmla="*/ 264253 w 528505"/>
                  <a:gd name="connsiteY2" fmla="*/ 0 h 540110"/>
                  <a:gd name="connsiteX3" fmla="*/ 528505 w 528505"/>
                  <a:gd name="connsiteY3" fmla="*/ 270055 h 540110"/>
                  <a:gd name="connsiteX4" fmla="*/ 264253 w 528505"/>
                  <a:gd name="connsiteY4" fmla="*/ 540110 h 540110"/>
                  <a:gd name="connsiteX5" fmla="*/ 264253 w 528505"/>
                  <a:gd name="connsiteY5" fmla="*/ 432088 h 540110"/>
                  <a:gd name="connsiteX6" fmla="*/ 0 w 528505"/>
                  <a:gd name="connsiteY6" fmla="*/ 432088 h 540110"/>
                  <a:gd name="connsiteX7" fmla="*/ 0 w 528505"/>
                  <a:gd name="connsiteY7" fmla="*/ 108022 h 54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8505" h="540110">
                    <a:moveTo>
                      <a:pt x="528505" y="432088"/>
                    </a:moveTo>
                    <a:lnTo>
                      <a:pt x="264252" y="432088"/>
                    </a:lnTo>
                    <a:lnTo>
                      <a:pt x="264252" y="540110"/>
                    </a:lnTo>
                    <a:lnTo>
                      <a:pt x="0" y="270055"/>
                    </a:lnTo>
                    <a:lnTo>
                      <a:pt x="264252" y="0"/>
                    </a:lnTo>
                    <a:lnTo>
                      <a:pt x="264252" y="108022"/>
                    </a:lnTo>
                    <a:lnTo>
                      <a:pt x="528505" y="108022"/>
                    </a:lnTo>
                    <a:lnTo>
                      <a:pt x="528505" y="432088"/>
                    </a:lnTo>
                    <a:close/>
                  </a:path>
                </a:pathLst>
              </a:cu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58551" tIns="108022" rIns="0" bIns="108022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23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2447182" y="2345520"/>
                <a:ext cx="2024509" cy="1411720"/>
              </a:xfrm>
              <a:custGeom>
                <a:avLst/>
                <a:gdLst>
                  <a:gd name="connsiteX0" fmla="*/ 0 w 1817422"/>
                  <a:gd name="connsiteY0" fmla="*/ 705860 h 1411720"/>
                  <a:gd name="connsiteX1" fmla="*/ 351268 w 1817422"/>
                  <a:gd name="connsiteY1" fmla="*/ 148416 h 1411720"/>
                  <a:gd name="connsiteX2" fmla="*/ 908712 w 1817422"/>
                  <a:gd name="connsiteY2" fmla="*/ 1 h 1411720"/>
                  <a:gd name="connsiteX3" fmla="*/ 1466156 w 1817422"/>
                  <a:gd name="connsiteY3" fmla="*/ 148417 h 1411720"/>
                  <a:gd name="connsiteX4" fmla="*/ 1817422 w 1817422"/>
                  <a:gd name="connsiteY4" fmla="*/ 705862 h 1411720"/>
                  <a:gd name="connsiteX5" fmla="*/ 1466155 w 1817422"/>
                  <a:gd name="connsiteY5" fmla="*/ 1263306 h 1411720"/>
                  <a:gd name="connsiteX6" fmla="*/ 908711 w 1817422"/>
                  <a:gd name="connsiteY6" fmla="*/ 1411722 h 1411720"/>
                  <a:gd name="connsiteX7" fmla="*/ 351267 w 1817422"/>
                  <a:gd name="connsiteY7" fmla="*/ 1263306 h 1411720"/>
                  <a:gd name="connsiteX8" fmla="*/ 1 w 1817422"/>
                  <a:gd name="connsiteY8" fmla="*/ 705861 h 1411720"/>
                  <a:gd name="connsiteX9" fmla="*/ 0 w 1817422"/>
                  <a:gd name="connsiteY9" fmla="*/ 705860 h 14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7422" h="1411720">
                    <a:moveTo>
                      <a:pt x="0" y="705860"/>
                    </a:moveTo>
                    <a:cubicBezTo>
                      <a:pt x="0" y="487883"/>
                      <a:pt x="129652" y="282133"/>
                      <a:pt x="351268" y="148416"/>
                    </a:cubicBezTo>
                    <a:cubicBezTo>
                      <a:pt x="510700" y="52219"/>
                      <a:pt x="706832" y="1"/>
                      <a:pt x="908712" y="1"/>
                    </a:cubicBezTo>
                    <a:cubicBezTo>
                      <a:pt x="1110592" y="1"/>
                      <a:pt x="1306724" y="52220"/>
                      <a:pt x="1466156" y="148417"/>
                    </a:cubicBezTo>
                    <a:cubicBezTo>
                      <a:pt x="1687772" y="282134"/>
                      <a:pt x="1817422" y="487885"/>
                      <a:pt x="1817422" y="705862"/>
                    </a:cubicBezTo>
                    <a:cubicBezTo>
                      <a:pt x="1817422" y="923839"/>
                      <a:pt x="1687771" y="1129589"/>
                      <a:pt x="1466155" y="1263306"/>
                    </a:cubicBezTo>
                    <a:cubicBezTo>
                      <a:pt x="1306723" y="1359503"/>
                      <a:pt x="1110591" y="1411722"/>
                      <a:pt x="908711" y="1411722"/>
                    </a:cubicBezTo>
                    <a:cubicBezTo>
                      <a:pt x="706831" y="1411722"/>
                      <a:pt x="510699" y="1359503"/>
                      <a:pt x="351267" y="1263306"/>
                    </a:cubicBezTo>
                    <a:cubicBezTo>
                      <a:pt x="129651" y="1129589"/>
                      <a:pt x="0" y="923839"/>
                      <a:pt x="1" y="705861"/>
                    </a:cubicBezTo>
                    <a:lnTo>
                      <a:pt x="0" y="70586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266155" tIns="206741" rIns="266155" bIns="206741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</a:rPr>
                  <a:t>Optimization of forest management</a:t>
                </a:r>
                <a:endParaRPr lang="de-DE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ihandform 16"/>
              <p:cNvSpPr/>
              <p:nvPr/>
            </p:nvSpPr>
            <p:spPr>
              <a:xfrm>
                <a:off x="4915374" y="2764521"/>
                <a:ext cx="2468077" cy="1813084"/>
              </a:xfrm>
              <a:custGeom>
                <a:avLst/>
                <a:gdLst>
                  <a:gd name="connsiteX0" fmla="*/ 0 w 2386558"/>
                  <a:gd name="connsiteY0" fmla="*/ 906542 h 1813084"/>
                  <a:gd name="connsiteX1" fmla="*/ 471424 w 2386558"/>
                  <a:gd name="connsiteY1" fmla="*/ 184686 h 1813084"/>
                  <a:gd name="connsiteX2" fmla="*/ 1193281 w 2386558"/>
                  <a:gd name="connsiteY2" fmla="*/ 1 h 1813084"/>
                  <a:gd name="connsiteX3" fmla="*/ 1915138 w 2386558"/>
                  <a:gd name="connsiteY3" fmla="*/ 184687 h 1813084"/>
                  <a:gd name="connsiteX4" fmla="*/ 2386559 w 2386558"/>
                  <a:gd name="connsiteY4" fmla="*/ 906545 h 1813084"/>
                  <a:gd name="connsiteX5" fmla="*/ 1915136 w 2386558"/>
                  <a:gd name="connsiteY5" fmla="*/ 1628402 h 1813084"/>
                  <a:gd name="connsiteX6" fmla="*/ 1193279 w 2386558"/>
                  <a:gd name="connsiteY6" fmla="*/ 1813087 h 1813084"/>
                  <a:gd name="connsiteX7" fmla="*/ 471422 w 2386558"/>
                  <a:gd name="connsiteY7" fmla="*/ 1628401 h 1813084"/>
                  <a:gd name="connsiteX8" fmla="*/ 0 w 2386558"/>
                  <a:gd name="connsiteY8" fmla="*/ 906544 h 1813084"/>
                  <a:gd name="connsiteX9" fmla="*/ 0 w 2386558"/>
                  <a:gd name="connsiteY9" fmla="*/ 906542 h 181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6558" h="1813084">
                    <a:moveTo>
                      <a:pt x="0" y="906542"/>
                    </a:moveTo>
                    <a:cubicBezTo>
                      <a:pt x="1" y="623173"/>
                      <a:pt x="174415" y="356106"/>
                      <a:pt x="471424" y="184686"/>
                    </a:cubicBezTo>
                    <a:cubicBezTo>
                      <a:pt x="679025" y="64869"/>
                      <a:pt x="932566" y="1"/>
                      <a:pt x="1193281" y="1"/>
                    </a:cubicBezTo>
                    <a:cubicBezTo>
                      <a:pt x="1453996" y="1"/>
                      <a:pt x="1707537" y="64869"/>
                      <a:pt x="1915138" y="184687"/>
                    </a:cubicBezTo>
                    <a:cubicBezTo>
                      <a:pt x="2212147" y="356107"/>
                      <a:pt x="2386560" y="623176"/>
                      <a:pt x="2386559" y="906545"/>
                    </a:cubicBezTo>
                    <a:cubicBezTo>
                      <a:pt x="2386559" y="1189914"/>
                      <a:pt x="2212145" y="1456982"/>
                      <a:pt x="1915136" y="1628402"/>
                    </a:cubicBezTo>
                    <a:cubicBezTo>
                      <a:pt x="1707535" y="1748220"/>
                      <a:pt x="1453994" y="1813087"/>
                      <a:pt x="1193279" y="1813087"/>
                    </a:cubicBezTo>
                    <a:cubicBezTo>
                      <a:pt x="932564" y="1813087"/>
                      <a:pt x="679023" y="1748219"/>
                      <a:pt x="471422" y="1628401"/>
                    </a:cubicBezTo>
                    <a:cubicBezTo>
                      <a:pt x="174413" y="1456981"/>
                      <a:pt x="0" y="1189913"/>
                      <a:pt x="0" y="906544"/>
                    </a:cubicBezTo>
                    <a:lnTo>
                      <a:pt x="0" y="906542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423164" tIns="339180" rIns="423164" bIns="339180" numCol="1" spcCol="1270" anchor="ctr" anchorCtr="0">
                <a:noAutofit/>
              </a:bodyPr>
              <a:lstStyle/>
              <a:p>
                <a:pPr algn="ctr" defTabSz="2578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Forest Management</a:t>
                </a:r>
                <a:endParaRPr lang="de-DE" sz="20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0511" y="-13598"/>
            <a:ext cx="7794377" cy="50729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Concept for Improvement of Serbian Forest Sector</a:t>
            </a:r>
            <a:endParaRPr lang="de-DE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4928-7AE7-4242-97A1-C49C3A26B0B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Content Placeholder 28"/>
          <p:cNvSpPr txBox="1">
            <a:spLocks/>
          </p:cNvSpPr>
          <p:nvPr/>
        </p:nvSpPr>
        <p:spPr>
          <a:xfrm>
            <a:off x="-1" y="183395"/>
            <a:ext cx="2220512" cy="5051335"/>
          </a:xfrm>
          <a:prstGeom prst="roundRect">
            <a:avLst/>
          </a:prstGeom>
          <a:gradFill rotWithShape="1">
            <a:gsLst>
              <a:gs pos="0">
                <a:srgbClr val="8AB833">
                  <a:tint val="65000"/>
                  <a:shade val="92000"/>
                  <a:satMod val="130000"/>
                </a:srgbClr>
              </a:gs>
              <a:gs pos="45000">
                <a:srgbClr val="8AB833">
                  <a:tint val="60000"/>
                  <a:shade val="99000"/>
                  <a:satMod val="120000"/>
                </a:srgbClr>
              </a:gs>
              <a:gs pos="100000">
                <a:srgbClr val="8AB833">
                  <a:tint val="55000"/>
                  <a:satMod val="14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8AB833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>
                <a:srgbClr val="549E39"/>
              </a:buClr>
              <a:defRPr/>
            </a:pPr>
            <a:endParaRPr lang="en-US" sz="1400" dirty="0" smtClean="0">
              <a:solidFill>
                <a:sysClr val="windowText" lastClr="000000"/>
              </a:solidFill>
            </a:endParaRPr>
          </a:p>
          <a:p>
            <a:pPr marL="0" indent="0">
              <a:buClr>
                <a:srgbClr val="549E39"/>
              </a:buClr>
              <a:buFont typeface="Calibri" panose="020F0502020204030204" pitchFamily="34" charset="0"/>
              <a:buNone/>
              <a:defRPr/>
            </a:pPr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Mobilization of state forestry: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Improvement of planning system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Plans realization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improvement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X0.000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ha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inadequate users of state forests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buFont typeface="Wingdings" panose="05000000000000000000" pitchFamily="2" charset="2"/>
              <a:buChar char="q"/>
              <a:defRPr/>
            </a:pPr>
            <a:endParaRPr lang="sr-Cyrl-R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algn="ctr">
              <a:spcBef>
                <a:spcPts val="0"/>
              </a:spcBef>
              <a:spcAft>
                <a:spcPts val="0"/>
              </a:spcAft>
              <a:buClr>
                <a:srgbClr val="549E39"/>
              </a:buClr>
              <a:defRPr/>
            </a:pPr>
            <a:endParaRPr lang="en-US" sz="1400" dirty="0" smtClean="0">
              <a:solidFill>
                <a:sysClr val="windowText" lastClr="000000"/>
              </a:solidFill>
            </a:endParaRPr>
          </a:p>
          <a:p>
            <a:pPr marL="0" algn="ctr">
              <a:buClr>
                <a:srgbClr val="549E39"/>
              </a:buClr>
              <a:defRPr/>
            </a:pP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6"/>
          <p:cNvSpPr txBox="1">
            <a:spLocks/>
          </p:cNvSpPr>
          <p:nvPr/>
        </p:nvSpPr>
        <p:spPr>
          <a:xfrm>
            <a:off x="-23465" y="5321256"/>
            <a:ext cx="12192000" cy="1652894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8AB833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549E39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Systemic measures:</a:t>
            </a:r>
            <a:endParaRPr lang="sr-Cyrl-RS" b="1" kern="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Strategic and legal frame</a:t>
            </a:r>
            <a:endParaRPr lang="sr-Cyrl-RS" sz="1800" kern="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Decreasing of illegal activities</a:t>
            </a:r>
          </a:p>
          <a:p>
            <a:pPr marL="285750" indent="-285750">
              <a:spcBef>
                <a:spcPts val="0"/>
              </a:spcBef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Improvement of personal and technical capacities; Road infrastructure; Forest protection; Information system</a:t>
            </a:r>
          </a:p>
          <a:p>
            <a:pPr marL="285750" indent="-285750">
              <a:spcBef>
                <a:spcPts val="0"/>
              </a:spcBef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Adequate subsidizing system</a:t>
            </a:r>
            <a:endParaRPr lang="sr-Cyrl-RS" sz="1800" kern="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800" kern="0" dirty="0" smtClean="0">
                <a:solidFill>
                  <a:prstClr val="black"/>
                </a:solidFill>
              </a:rPr>
              <a:t>Wood Market-Selling policy</a:t>
            </a:r>
          </a:p>
          <a:p>
            <a:pPr marL="285750" indent="-285750">
              <a:spcBef>
                <a:spcPts val="0"/>
              </a:spcBef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1800" kern="0" dirty="0" smtClean="0">
              <a:solidFill>
                <a:prstClr val="black"/>
              </a:solidFill>
            </a:endParaRPr>
          </a:p>
        </p:txBody>
      </p:sp>
      <p:sp>
        <p:nvSpPr>
          <p:cNvPr id="37" name="Rounded Rectangle 5"/>
          <p:cNvSpPr/>
          <p:nvPr/>
        </p:nvSpPr>
        <p:spPr>
          <a:xfrm>
            <a:off x="10014888" y="183397"/>
            <a:ext cx="2153647" cy="5051333"/>
          </a:xfrm>
          <a:prstGeom prst="round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8AB833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49E39"/>
              </a:buClr>
              <a:buSzPct val="100000"/>
              <a:defRPr/>
            </a:pPr>
            <a:r>
              <a:rPr lang="en-US" b="1" kern="0" dirty="0" smtClean="0">
                <a:solidFill>
                  <a:prstClr val="black"/>
                </a:solidFill>
              </a:rPr>
              <a:t>Mobilization of private forestry:</a:t>
            </a:r>
            <a:endParaRPr lang="en-US" b="1" kern="0" dirty="0">
              <a:solidFill>
                <a:prstClr val="black"/>
              </a:solidFill>
            </a:endParaRPr>
          </a:p>
          <a:p>
            <a:pPr marL="182880" indent="-285750">
              <a:lnSpc>
                <a:spcPct val="90000"/>
              </a:lnSpc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900" kern="0" dirty="0" smtClean="0">
                <a:solidFill>
                  <a:sysClr val="windowText" lastClr="000000"/>
                </a:solidFill>
              </a:rPr>
              <a:t>Associating of private forest owners</a:t>
            </a:r>
            <a:endParaRPr lang="en-US" sz="1900" kern="0" dirty="0">
              <a:solidFill>
                <a:sysClr val="windowText" lastClr="000000"/>
              </a:solidFill>
            </a:endParaRPr>
          </a:p>
          <a:p>
            <a:pPr marL="182880" indent="-285750">
              <a:lnSpc>
                <a:spcPct val="90000"/>
              </a:lnSpc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900" kern="0" dirty="0" smtClean="0">
                <a:solidFill>
                  <a:sysClr val="windowText" lastClr="000000"/>
                </a:solidFill>
              </a:rPr>
              <a:t>Extension service development and training</a:t>
            </a:r>
            <a:endParaRPr lang="en-US" sz="1900" kern="0" dirty="0">
              <a:solidFill>
                <a:sysClr val="windowText" lastClr="000000"/>
              </a:solidFill>
            </a:endParaRPr>
          </a:p>
          <a:p>
            <a:pPr marL="182880" indent="-285750">
              <a:lnSpc>
                <a:spcPct val="90000"/>
              </a:lnSpc>
              <a:buClr>
                <a:srgbClr val="549E39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900" kern="0" dirty="0" smtClean="0">
                <a:solidFill>
                  <a:sysClr val="windowText" lastClr="000000"/>
                </a:solidFill>
              </a:rPr>
              <a:t>Financing/subsidizing </a:t>
            </a:r>
            <a:endParaRPr lang="en-US" sz="19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494" y="2444073"/>
            <a:ext cx="3702868" cy="2708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IDFont+F3"/>
              </a:rPr>
              <a:t>“Improvement of forest management in Serbia as a contribution to climate change adaptation and</a:t>
            </a:r>
            <a:r>
              <a:rPr lang="sr-Latn-RS" dirty="0">
                <a:latin typeface="CIDFont+F3"/>
              </a:rPr>
              <a:t> </a:t>
            </a:r>
            <a:r>
              <a:rPr lang="en-US" dirty="0" smtClean="0">
                <a:latin typeface="CIDFont+F3"/>
              </a:rPr>
              <a:t>mitigation</a:t>
            </a:r>
            <a:r>
              <a:rPr lang="sr-Latn-RS" dirty="0" smtClean="0">
                <a:latin typeface="CIDFont+F3"/>
              </a:rPr>
              <a:t>“</a:t>
            </a:r>
          </a:p>
          <a:p>
            <a:pPr algn="ctr"/>
            <a:endParaRPr lang="sr-Latn-RS" dirty="0" smtClean="0">
              <a:latin typeface="CIDFont+F3"/>
            </a:endParaRPr>
          </a:p>
          <a:p>
            <a:pPr marL="342900" indent="-342900">
              <a:buAutoNum type="arabicPeriod"/>
            </a:pPr>
            <a:r>
              <a:rPr lang="sr-Latn-RS" sz="1600" dirty="0" smtClean="0"/>
              <a:t>Improvement of forestry sector</a:t>
            </a:r>
            <a:endParaRPr lang="sr-Latn-RS" sz="1600" dirty="0"/>
          </a:p>
          <a:p>
            <a:pPr marL="342900" indent="-342900">
              <a:buAutoNum type="arabicPeriod"/>
            </a:pPr>
            <a:r>
              <a:rPr lang="en-US" sz="1600" dirty="0"/>
              <a:t>Improving the system of subsidy allocation and </a:t>
            </a:r>
            <a:r>
              <a:rPr lang="en-US" sz="1600" dirty="0" smtClean="0"/>
              <a:t>control</a:t>
            </a:r>
            <a:endParaRPr lang="sr-Latn-RS" sz="1600" dirty="0" smtClean="0"/>
          </a:p>
          <a:p>
            <a:pPr marL="342900" indent="-342900">
              <a:buAutoNum type="arabicPeriod"/>
            </a:pPr>
            <a:r>
              <a:rPr lang="sr-Latn-RS" sz="1600" dirty="0" smtClean="0"/>
              <a:t>Harmonization of legislation withEUTR </a:t>
            </a:r>
            <a:r>
              <a:rPr lang="sr-Latn-RS" sz="1600" dirty="0"/>
              <a:t>i </a:t>
            </a:r>
            <a:r>
              <a:rPr lang="sr-Latn-RS" sz="1600" dirty="0" smtClean="0"/>
              <a:t>FLEGT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3494" y="1072431"/>
            <a:ext cx="370286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IDFont+F3"/>
              </a:rPr>
              <a:t>Contribution of Sustainable Forest Management to a Low Emission and Resilient </a:t>
            </a:r>
            <a:r>
              <a:rPr lang="en-US" dirty="0" smtClean="0">
                <a:latin typeface="CIDFont+F3"/>
              </a:rPr>
              <a:t>Development</a:t>
            </a:r>
            <a:endParaRPr lang="sr-Latn-RS" dirty="0" smtClean="0">
              <a:latin typeface="CIDFont+F3"/>
            </a:endParaRPr>
          </a:p>
          <a:p>
            <a:pPr algn="ctr"/>
            <a:r>
              <a:rPr lang="sr-Latn-RS" dirty="0" smtClean="0">
                <a:latin typeface="CIDFont+F3"/>
              </a:rPr>
              <a:t>(GEF)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3494" y="5459332"/>
            <a:ext cx="3702868" cy="11916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CIDFont+F3"/>
              </a:rPr>
              <a:t>OTHER RELATED PROJECTS</a:t>
            </a:r>
            <a:endParaRPr lang="en-US" b="1" dirty="0">
              <a:solidFill>
                <a:schemeClr val="tx1"/>
              </a:solidFill>
              <a:latin typeface="CIDFont+F3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323" y="81433"/>
            <a:ext cx="12069777" cy="6702793"/>
            <a:chOff x="113080" y="121512"/>
            <a:chExt cx="12069777" cy="67027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648" y="121512"/>
              <a:ext cx="3706931" cy="215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8494841" y="1876424"/>
              <a:ext cx="3688016" cy="466974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/>
                <a:t>NATIONAL RESOURCES</a:t>
              </a:r>
              <a:endParaRPr lang="en-US" dirty="0"/>
            </a:p>
          </p:txBody>
        </p:sp>
        <p:sp>
          <p:nvSpPr>
            <p:cNvPr id="42" name="Right Arrow 41"/>
            <p:cNvSpPr/>
            <p:nvPr/>
          </p:nvSpPr>
          <p:spPr>
            <a:xfrm rot="5400000">
              <a:off x="6015541" y="2555095"/>
              <a:ext cx="621143" cy="1950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472648" y="2272760"/>
              <a:ext cx="3763341" cy="437818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dirty="0" smtClean="0">
                  <a:solidFill>
                    <a:schemeClr val="tx1"/>
                  </a:solidFill>
                </a:rPr>
                <a:t>CONCEPT IMPLEMENTATION </a:t>
              </a:r>
            </a:p>
            <a:p>
              <a:pPr algn="ctr"/>
              <a:r>
                <a:rPr lang="sr-Latn-RS" dirty="0" smtClean="0">
                  <a:solidFill>
                    <a:schemeClr val="tx1"/>
                  </a:solidFill>
                </a:rPr>
                <a:t>(nfp)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8235987" y="3805233"/>
              <a:ext cx="460830" cy="6187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3080" y="995005"/>
              <a:ext cx="3971925" cy="5829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Right Arrow 49"/>
            <p:cNvSpPr/>
            <p:nvPr/>
          </p:nvSpPr>
          <p:spPr>
            <a:xfrm>
              <a:off x="4038601" y="3781424"/>
              <a:ext cx="434048" cy="6425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7590" y="206883"/>
            <a:ext cx="3971925" cy="6790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</a:rPr>
              <a:t>BMEL 1 </a:t>
            </a:r>
            <a:r>
              <a:rPr lang="en-US" sz="1400" b="1" dirty="0">
                <a:solidFill>
                  <a:schemeClr val="tx1"/>
                </a:solidFill>
              </a:rPr>
              <a:t>&amp;</a:t>
            </a:r>
            <a:r>
              <a:rPr lang="en-US" b="1" dirty="0">
                <a:solidFill>
                  <a:schemeClr val="tx1"/>
                </a:solidFill>
              </a:rPr>
              <a:t> BMEL 2 Projects</a:t>
            </a:r>
          </a:p>
        </p:txBody>
      </p:sp>
    </p:spTree>
    <p:extLst>
      <p:ext uri="{BB962C8B-B14F-4D97-AF65-F5344CB8AC3E}">
        <p14:creationId xmlns:p14="http://schemas.microsoft.com/office/powerpoint/2010/main" val="26162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29" y="1022837"/>
            <a:ext cx="10515600" cy="1325563"/>
          </a:xfrm>
        </p:spPr>
        <p:txBody>
          <a:bodyPr/>
          <a:lstStyle/>
          <a:p>
            <a:pPr algn="ctr"/>
            <a:r>
              <a:rPr lang="sr-Latn-RS" dirty="0"/>
              <a:t>	</a:t>
            </a:r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710" y="1908636"/>
            <a:ext cx="9221638" cy="456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4616" r="1426" b="12301"/>
          <a:stretch/>
        </p:blipFill>
        <p:spPr>
          <a:xfrm>
            <a:off x="1267484" y="59470"/>
            <a:ext cx="9432685" cy="8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275</Words>
  <Application>Microsoft Office PowerPoint</Application>
  <PresentationFormat>Widescreen</PresentationFormat>
  <Paragraphs>70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CIDFont+F3</vt:lpstr>
      <vt:lpstr>Wingdings</vt:lpstr>
      <vt:lpstr>Office Theme</vt:lpstr>
      <vt:lpstr>PowerPoint Presentation</vt:lpstr>
      <vt:lpstr>Ecosystem services / functions and modern forestry</vt:lpstr>
      <vt:lpstr>SERBIAN NATIONAL FOREST PROGRAM</vt:lpstr>
      <vt:lpstr>Forests and forestry sector in Serbia – resource with potentials</vt:lpstr>
      <vt:lpstr>Concept for Improvement of Serbian Forest Sector</vt:lpstr>
      <vt:lpstr>PowerPoint Presentation</vt:lpstr>
      <vt:lpstr>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for Improvement of Serbian Forest Sector</dc:title>
  <dc:creator>sasa</dc:creator>
  <cp:lastModifiedBy>Vladimir Nikolic</cp:lastModifiedBy>
  <cp:revision>30</cp:revision>
  <dcterms:created xsi:type="dcterms:W3CDTF">2021-06-21T07:09:52Z</dcterms:created>
  <dcterms:modified xsi:type="dcterms:W3CDTF">2021-06-21T13:09:07Z</dcterms:modified>
</cp:coreProperties>
</file>